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Poppins"/>
      <p:regular r:id="rId73"/>
      <p:bold r:id="rId74"/>
      <p:italic r:id="rId75"/>
      <p:boldItalic r:id="rId76"/>
    </p:embeddedFont>
    <p:embeddedFont>
      <p:font typeface="Poppins Light"/>
      <p:regular r:id="rId77"/>
      <p:bold r:id="rId78"/>
      <p:italic r:id="rId79"/>
      <p:boldItalic r:id="rId80"/>
    </p:embeddedFont>
    <p:embeddedFont>
      <p:font typeface="Poppins Black"/>
      <p:bold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oppinsLight-boldItalic.fntdata"/><Relationship Id="rId82" Type="http://schemas.openxmlformats.org/officeDocument/2006/relationships/font" Target="fonts/PoppinsBlack-boldItalic.fntdata"/><Relationship Id="rId81" Type="http://schemas.openxmlformats.org/officeDocument/2006/relationships/font" Target="fonts/Poppins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Poppins-italic.fntdata"/><Relationship Id="rId30" Type="http://schemas.openxmlformats.org/officeDocument/2006/relationships/slide" Target="slides/slide25.xml"/><Relationship Id="rId74" Type="http://schemas.openxmlformats.org/officeDocument/2006/relationships/font" Target="fonts/Poppins-bold.fntdata"/><Relationship Id="rId33" Type="http://schemas.openxmlformats.org/officeDocument/2006/relationships/slide" Target="slides/slide28.xml"/><Relationship Id="rId77" Type="http://schemas.openxmlformats.org/officeDocument/2006/relationships/font" Target="fonts/PoppinsLight-regular.fntdata"/><Relationship Id="rId32" Type="http://schemas.openxmlformats.org/officeDocument/2006/relationships/slide" Target="slides/slide27.xml"/><Relationship Id="rId76" Type="http://schemas.openxmlformats.org/officeDocument/2006/relationships/font" Target="fonts/Poppins-boldItalic.fntdata"/><Relationship Id="rId35" Type="http://schemas.openxmlformats.org/officeDocument/2006/relationships/slide" Target="slides/slide30.xml"/><Relationship Id="rId79" Type="http://schemas.openxmlformats.org/officeDocument/2006/relationships/font" Target="fonts/PoppinsLight-italic.fntdata"/><Relationship Id="rId34" Type="http://schemas.openxmlformats.org/officeDocument/2006/relationships/slide" Target="slides/slide29.xml"/><Relationship Id="rId78" Type="http://schemas.openxmlformats.org/officeDocument/2006/relationships/font" Target="fonts/PoppinsLight-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011957b0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011957b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011957b0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011957b0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f242eb2a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f242eb2a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f242eb2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f242eb2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f361f16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f361f16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f361f16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f361f16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f361f16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f361f16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13b41da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13b41d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13b41da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13b41da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1829f31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1829f31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860ed2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860ed2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1829f3100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1829f3100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c30f0d3c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ec30f0d3c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c30f0d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c30f0d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c30f0d3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c30f0d3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1829f3100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1829f3100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16ff21d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16ff21d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266c63d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266c63d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266c63d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266c63d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9266c63d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9266c63d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b78289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b78289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860ed24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860ed24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b782893c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b782893c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85333924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85333924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1829f31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1829f31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b782893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b782893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b782893c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b782893c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b782893c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b782893c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b782893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b782893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85333924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85333924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85333924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85333924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985333924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985333924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011957b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011957b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85333924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985333924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85333924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85333924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e751675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e751675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ef20cac3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ef20cac32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ef20cac32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ef20cac32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f20cac32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ef20cac32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de6401f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de6401f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ee7516755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ee7516755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ee7516755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ee7516755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ee7516755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ee7516755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011957b0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011957b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ee7516755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ee7516755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e7516755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ee7516755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ee7516755e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ee7516755e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e7516755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ee7516755e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ee7516755e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ee7516755e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ee7516755e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ee7516755e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ee7516755e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ee7516755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ade6401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ade6401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916ff21d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916ff21d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985333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985333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f242eb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f242eb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985333924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985333924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ec30f0d3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ec30f0d3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985333924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985333924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985333924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985333924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985333924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985333924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ec30f0d3c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ec30f0d3c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ef20cac32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ef20cac3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91829f31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91829f31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f242eb2a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f242eb2a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f361f16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f361f16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f361f163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f361f163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hyperlink" Target="https://rainy-faucet-ba5.notion.site/Monitoria-IA-28267395db404de195bb97411fd6abae?pvs=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hyperlink" Target="https://github.com/garotola/MonitoriaIA/blob/master/01%20-%20Aprendendo%20IA/Logica%20Fuzzy/Fuzzy-LojaDeAlimentos.ipynb" TargetMode="External"/><Relationship Id="rId6" Type="http://schemas.openxmlformats.org/officeDocument/2006/relationships/hyperlink" Target="https://github.com/garotola/MonitoriaIA/blob/master/01%20-%20Aprendendo%20IA/Logica%20Fuzzy/Fuzzy-Gorjeta.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colab.research.google.com/drive/1BMmo0kRB0KhlXOD43FXCwWV7rvngjlIr?usp=sharing" TargetMode="External"/><Relationship Id="rId4" Type="http://schemas.openxmlformats.org/officeDocument/2006/relationships/image" Target="../media/image17.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hyperlink" Target="https://colab.research.google.com/drive/1VFN3ASifgDvTdETQTDJiK0lbql2mawAP?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22.png"/><Relationship Id="rId7" Type="http://schemas.openxmlformats.org/officeDocument/2006/relationships/image" Target="../media/image14.png"/><Relationship Id="rId8"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github.com/garotola/MonitoriaIA/blob/master/SemanaAcad%C3%AAmica/Wine-Dataset.ipynb" TargetMode="External"/><Relationship Id="rId4" Type="http://schemas.openxmlformats.org/officeDocument/2006/relationships/hyperlink" Target="https://github.com/garotola/MonitoriaIA/blob/master/SemanaAcad%C3%AAmica/Iris-Dataset.ipynb" TargetMode="External"/><Relationship Id="rId5" Type="http://schemas.openxmlformats.org/officeDocument/2006/relationships/image" Target="../media/image52.png"/><Relationship Id="rId6"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5.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4.png"/><Relationship Id="rId4" Type="http://schemas.openxmlformats.org/officeDocument/2006/relationships/hyperlink" Target="https://github.com/garotola/MonitoriaIA/blob/master/01%20-%20Aprendendo%20IA/Redes%20Convolucionais/CIFAR10-AlexNet.ipynb" TargetMode="External"/><Relationship Id="rId5" Type="http://schemas.openxmlformats.org/officeDocument/2006/relationships/image" Target="../media/image69.png"/><Relationship Id="rId6" Type="http://schemas.openxmlformats.org/officeDocument/2006/relationships/hyperlink" Target="https://colab.research.google.com/drive/1-E1KgQXHSSLHDAWXAaIZ2R6da2rR0eJh?usp=shar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81.png"/><Relationship Id="rId5" Type="http://schemas.openxmlformats.org/officeDocument/2006/relationships/hyperlink" Target="https://colab.research.google.com/drive/13ZuQ7HNToxPeE8tQWEO1w79fSwjeYE6m?usp=sharin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82.png"/><Relationship Id="rId9" Type="http://schemas.openxmlformats.org/officeDocument/2006/relationships/image" Target="../media/image83.png"/><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72.png"/><Relationship Id="rId8"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colab.research.google.com/drive/1T88x5BgXXo9pRn1v45HuII7_CU3KMiib?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299850" y="589725"/>
            <a:ext cx="4391400" cy="25536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SzPts val="891"/>
              <a:buNone/>
            </a:pPr>
            <a:r>
              <a:rPr b="1" lang="pt-BR" sz="4442">
                <a:latin typeface="Poppins"/>
                <a:ea typeface="Poppins"/>
                <a:cs typeface="Poppins"/>
                <a:sym typeface="Poppins"/>
              </a:rPr>
              <a:t>Inteligência Computacional</a:t>
            </a:r>
            <a:endParaRPr b="1" sz="4442">
              <a:latin typeface="Poppins"/>
              <a:ea typeface="Poppins"/>
              <a:cs typeface="Poppins"/>
              <a:sym typeface="Poppins"/>
            </a:endParaRPr>
          </a:p>
          <a:p>
            <a:pPr indent="0" lvl="0" marL="0" rtl="0" algn="r">
              <a:spcBef>
                <a:spcPts val="0"/>
              </a:spcBef>
              <a:spcAft>
                <a:spcPts val="0"/>
              </a:spcAft>
              <a:buSzPts val="891"/>
              <a:buNone/>
            </a:pPr>
            <a:r>
              <a:rPr lang="pt-BR" sz="4442">
                <a:latin typeface="Poppins Light"/>
                <a:ea typeface="Poppins Light"/>
                <a:cs typeface="Poppins Light"/>
                <a:sym typeface="Poppins Light"/>
              </a:rPr>
              <a:t>Redes Neurais</a:t>
            </a:r>
            <a:endParaRPr sz="4442">
              <a:latin typeface="Poppins Light"/>
              <a:ea typeface="Poppins Light"/>
              <a:cs typeface="Poppins Light"/>
              <a:sym typeface="Poppins Light"/>
            </a:endParaRPr>
          </a:p>
          <a:p>
            <a:pPr indent="0" lvl="0" marL="0" rtl="0" algn="r">
              <a:spcBef>
                <a:spcPts val="0"/>
              </a:spcBef>
              <a:spcAft>
                <a:spcPts val="0"/>
              </a:spcAft>
              <a:buSzPct val="42469"/>
              <a:buNone/>
            </a:pPr>
            <a:r>
              <a:t/>
            </a:r>
            <a:endParaRPr sz="2331">
              <a:latin typeface="Poppins Light"/>
              <a:ea typeface="Poppins Light"/>
              <a:cs typeface="Poppins Light"/>
              <a:sym typeface="Poppins Light"/>
            </a:endParaRPr>
          </a:p>
        </p:txBody>
      </p:sp>
      <p:sp>
        <p:nvSpPr>
          <p:cNvPr id="55" name="Google Shape;55;p13"/>
          <p:cNvSpPr txBox="1"/>
          <p:nvPr>
            <p:ph type="ctrTitle"/>
          </p:nvPr>
        </p:nvSpPr>
        <p:spPr>
          <a:xfrm>
            <a:off x="3458978" y="3417325"/>
            <a:ext cx="4969500" cy="834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pt-BR" sz="1500">
                <a:latin typeface="Poppins Light"/>
                <a:ea typeface="Poppins Light"/>
                <a:cs typeface="Poppins Light"/>
                <a:sym typeface="Poppins Light"/>
              </a:rPr>
              <a:t>Rafael Batista - Bes 2021</a:t>
            </a:r>
            <a:endParaRPr sz="1500">
              <a:latin typeface="Poppins Light"/>
              <a:ea typeface="Poppins Light"/>
              <a:cs typeface="Poppins Light"/>
              <a:sym typeface="Poppins Light"/>
            </a:endParaRPr>
          </a:p>
          <a:p>
            <a:pPr indent="0" lvl="0" marL="0" rtl="0" algn="r">
              <a:spcBef>
                <a:spcPts val="0"/>
              </a:spcBef>
              <a:spcAft>
                <a:spcPts val="0"/>
              </a:spcAft>
              <a:buNone/>
            </a:pPr>
            <a:r>
              <a:rPr lang="pt-BR" sz="1500">
                <a:latin typeface="Poppins Light"/>
                <a:ea typeface="Poppins Light"/>
                <a:cs typeface="Poppins Light"/>
                <a:sym typeface="Poppins Light"/>
              </a:rPr>
              <a:t>github.com/garotola/MonitoriaIA</a:t>
            </a:r>
            <a:endParaRPr sz="1500">
              <a:latin typeface="Poppins Light"/>
              <a:ea typeface="Poppins Light"/>
              <a:cs typeface="Poppins Light"/>
              <a:sym typeface="Poppins Light"/>
            </a:endParaRPr>
          </a:p>
        </p:txBody>
      </p:sp>
      <p:pic>
        <p:nvPicPr>
          <p:cNvPr id="56" name="Google Shape;56;p13"/>
          <p:cNvPicPr preferRelativeResize="0"/>
          <p:nvPr/>
        </p:nvPicPr>
        <p:blipFill>
          <a:blip r:embed="rId3">
            <a:alphaModFix/>
          </a:blip>
          <a:stretch>
            <a:fillRect/>
          </a:stretch>
        </p:blipFill>
        <p:spPr>
          <a:xfrm>
            <a:off x="8428487" y="3720950"/>
            <a:ext cx="227075" cy="227075"/>
          </a:xfrm>
          <a:prstGeom prst="rect">
            <a:avLst/>
          </a:prstGeom>
          <a:noFill/>
          <a:ln>
            <a:noFill/>
          </a:ln>
        </p:spPr>
      </p:pic>
      <p:pic>
        <p:nvPicPr>
          <p:cNvPr id="57" name="Google Shape;57;p13"/>
          <p:cNvPicPr preferRelativeResize="0"/>
          <p:nvPr/>
        </p:nvPicPr>
        <p:blipFill>
          <a:blip r:embed="rId4">
            <a:alphaModFix/>
          </a:blip>
          <a:stretch>
            <a:fillRect/>
          </a:stretch>
        </p:blipFill>
        <p:spPr>
          <a:xfrm>
            <a:off x="8428475" y="3465550"/>
            <a:ext cx="227075" cy="227075"/>
          </a:xfrm>
          <a:prstGeom prst="rect">
            <a:avLst/>
          </a:prstGeom>
          <a:noFill/>
          <a:ln>
            <a:noFill/>
          </a:ln>
        </p:spPr>
      </p:pic>
      <p:grpSp>
        <p:nvGrpSpPr>
          <p:cNvPr id="58" name="Google Shape;58;p13"/>
          <p:cNvGrpSpPr/>
          <p:nvPr/>
        </p:nvGrpSpPr>
        <p:grpSpPr>
          <a:xfrm>
            <a:off x="0" y="0"/>
            <a:ext cx="4351876" cy="5143501"/>
            <a:chOff x="0" y="0"/>
            <a:chExt cx="4351876" cy="5143501"/>
          </a:xfrm>
        </p:grpSpPr>
        <p:pic>
          <p:nvPicPr>
            <p:cNvPr id="59" name="Google Shape;59;p13"/>
            <p:cNvPicPr preferRelativeResize="0"/>
            <p:nvPr/>
          </p:nvPicPr>
          <p:blipFill>
            <a:blip r:embed="rId5">
              <a:alphaModFix/>
            </a:blip>
            <a:stretch>
              <a:fillRect/>
            </a:stretch>
          </p:blipFill>
          <p:spPr>
            <a:xfrm>
              <a:off x="0" y="888100"/>
              <a:ext cx="4351876" cy="3059913"/>
            </a:xfrm>
            <a:prstGeom prst="rect">
              <a:avLst/>
            </a:prstGeom>
            <a:noFill/>
            <a:ln>
              <a:noFill/>
            </a:ln>
          </p:spPr>
        </p:pic>
        <p:pic>
          <p:nvPicPr>
            <p:cNvPr id="60" name="Google Shape;60;p13"/>
            <p:cNvPicPr preferRelativeResize="0"/>
            <p:nvPr/>
          </p:nvPicPr>
          <p:blipFill rotWithShape="1">
            <a:blip r:embed="rId5">
              <a:alphaModFix/>
            </a:blip>
            <a:srcRect b="82658" l="0" r="0" t="0"/>
            <a:stretch/>
          </p:blipFill>
          <p:spPr>
            <a:xfrm>
              <a:off x="0" y="0"/>
              <a:ext cx="4351876" cy="1478675"/>
            </a:xfrm>
            <a:prstGeom prst="rect">
              <a:avLst/>
            </a:prstGeom>
            <a:noFill/>
            <a:ln>
              <a:noFill/>
            </a:ln>
          </p:spPr>
        </p:pic>
        <p:pic>
          <p:nvPicPr>
            <p:cNvPr id="61" name="Google Shape;61;p13"/>
            <p:cNvPicPr preferRelativeResize="0"/>
            <p:nvPr/>
          </p:nvPicPr>
          <p:blipFill rotWithShape="1">
            <a:blip r:embed="rId5">
              <a:alphaModFix/>
            </a:blip>
            <a:srcRect b="0" l="0" r="0" t="81371"/>
            <a:stretch/>
          </p:blipFill>
          <p:spPr>
            <a:xfrm>
              <a:off x="0" y="3366525"/>
              <a:ext cx="4351876" cy="1776975"/>
            </a:xfrm>
            <a:prstGeom prst="rect">
              <a:avLst/>
            </a:prstGeom>
            <a:noFill/>
            <a:ln>
              <a:noFill/>
            </a:ln>
          </p:spPr>
        </p:pic>
      </p:grpSp>
      <p:pic>
        <p:nvPicPr>
          <p:cNvPr id="62" name="Google Shape;62;p13"/>
          <p:cNvPicPr preferRelativeResize="0"/>
          <p:nvPr/>
        </p:nvPicPr>
        <p:blipFill>
          <a:blip r:embed="rId6">
            <a:alphaModFix/>
          </a:blip>
          <a:stretch>
            <a:fillRect/>
          </a:stretch>
        </p:blipFill>
        <p:spPr>
          <a:xfrm>
            <a:off x="8428475" y="3976350"/>
            <a:ext cx="227075" cy="227075"/>
          </a:xfrm>
          <a:prstGeom prst="rect">
            <a:avLst/>
          </a:prstGeom>
          <a:noFill/>
          <a:ln>
            <a:noFill/>
          </a:ln>
        </p:spPr>
      </p:pic>
      <p:sp>
        <p:nvSpPr>
          <p:cNvPr id="63" name="Google Shape;63;p13"/>
          <p:cNvSpPr txBox="1"/>
          <p:nvPr>
            <p:ph type="ctrTitle"/>
          </p:nvPr>
        </p:nvSpPr>
        <p:spPr>
          <a:xfrm>
            <a:off x="5276675" y="3900738"/>
            <a:ext cx="3151800" cy="3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pt-BR" sz="1400" u="sng">
                <a:solidFill>
                  <a:schemeClr val="hlink"/>
                </a:solidFill>
                <a:latin typeface="Poppins Light"/>
                <a:ea typeface="Poppins Light"/>
                <a:cs typeface="Poppins Light"/>
                <a:sym typeface="Poppins Light"/>
                <a:hlinkClick r:id="rId7"/>
              </a:rPr>
              <a:t>Notion</a:t>
            </a:r>
            <a:endParaRPr sz="1400">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2"/>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Probabilística</a:t>
            </a:r>
            <a:endParaRPr sz="3500">
              <a:solidFill>
                <a:schemeClr val="lt1"/>
              </a:solidFill>
              <a:latin typeface="Poppins Light"/>
              <a:ea typeface="Poppins Light"/>
              <a:cs typeface="Poppins Light"/>
              <a:sym typeface="Poppins Light"/>
            </a:endParaRPr>
          </a:p>
        </p:txBody>
      </p:sp>
      <p:sp>
        <p:nvSpPr>
          <p:cNvPr id="165" name="Google Shape;165;p22"/>
          <p:cNvSpPr txBox="1"/>
          <p:nvPr/>
        </p:nvSpPr>
        <p:spPr>
          <a:xfrm>
            <a:off x="437300" y="1460775"/>
            <a:ext cx="8358300" cy="203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O Teorema de Bayes descreve a  probabilidade de um evento dado que outro evento já ocorreu, o que é chamado de </a:t>
            </a:r>
            <a:r>
              <a:rPr b="1" lang="pt-BR" sz="1200">
                <a:solidFill>
                  <a:schemeClr val="dk1"/>
                </a:solidFill>
                <a:latin typeface="Poppins"/>
                <a:ea typeface="Poppins"/>
                <a:cs typeface="Poppins"/>
                <a:sym typeface="Poppins"/>
              </a:rPr>
              <a:t>probabilidade condicional</a:t>
            </a:r>
            <a:r>
              <a:rPr lang="pt-BR" sz="1200">
                <a:solidFill>
                  <a:schemeClr val="dk1"/>
                </a:solidFill>
                <a:latin typeface="Poppins Light"/>
                <a:ea typeface="Poppins Light"/>
                <a:cs typeface="Poppins Light"/>
                <a:sym typeface="Poppins Light"/>
              </a:rPr>
              <a:t>. Nesse teorema é preciso ter alguma informação anterior, ou seja, saber que um determinado evento já ocorreu e qual a probabilidade desse evento, essa informação é chamada </a:t>
            </a:r>
            <a:r>
              <a:rPr b="1" lang="pt-BR" sz="1200">
                <a:solidFill>
                  <a:schemeClr val="dk1"/>
                </a:solidFill>
                <a:latin typeface="Poppins"/>
                <a:ea typeface="Poppins"/>
                <a:cs typeface="Poppins"/>
                <a:sym typeface="Poppins"/>
              </a:rPr>
              <a:t>a</a:t>
            </a:r>
            <a:r>
              <a:rPr b="1" lang="pt-BR" sz="1200">
                <a:solidFill>
                  <a:schemeClr val="dk1"/>
                </a:solidFill>
                <a:latin typeface="Poppins"/>
                <a:ea typeface="Poppins"/>
                <a:cs typeface="Poppins"/>
                <a:sym typeface="Poppins"/>
              </a:rPr>
              <a:t> </a:t>
            </a:r>
            <a:r>
              <a:rPr b="1" lang="pt-BR" sz="1200">
                <a:solidFill>
                  <a:schemeClr val="dk1"/>
                </a:solidFill>
                <a:latin typeface="Poppins"/>
                <a:ea typeface="Poppins"/>
                <a:cs typeface="Poppins"/>
                <a:sym typeface="Poppins"/>
              </a:rPr>
              <a:t>priori.</a:t>
            </a:r>
            <a:endParaRPr b="1" sz="1200">
              <a:solidFill>
                <a:schemeClr val="dk1"/>
              </a:solidFill>
              <a:latin typeface="Poppins"/>
              <a:ea typeface="Poppins"/>
              <a:cs typeface="Poppins"/>
              <a:sym typeface="Poppins"/>
            </a:endParaRPr>
          </a:p>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Com base nas probabilidades a priori e novos dados obtidos, a chamada </a:t>
            </a:r>
            <a:r>
              <a:rPr b="1" lang="pt-BR" sz="1200">
                <a:solidFill>
                  <a:schemeClr val="dk1"/>
                </a:solidFill>
                <a:latin typeface="Poppins"/>
                <a:ea typeface="Poppins"/>
                <a:cs typeface="Poppins"/>
                <a:sym typeface="Poppins"/>
              </a:rPr>
              <a:t>verossimilhança</a:t>
            </a:r>
            <a:r>
              <a:rPr lang="pt-BR" sz="1200">
                <a:solidFill>
                  <a:schemeClr val="dk1"/>
                </a:solidFill>
                <a:latin typeface="Poppins Light"/>
                <a:ea typeface="Poppins Light"/>
                <a:cs typeface="Poppins Light"/>
                <a:sym typeface="Poppins Light"/>
              </a:rPr>
              <a:t>, é </a:t>
            </a:r>
            <a:r>
              <a:rPr lang="pt-BR" sz="1200">
                <a:solidFill>
                  <a:schemeClr val="dk1"/>
                </a:solidFill>
                <a:latin typeface="Poppins Light"/>
                <a:ea typeface="Poppins Light"/>
                <a:cs typeface="Poppins Light"/>
                <a:sym typeface="Poppins Light"/>
              </a:rPr>
              <a:t>possível</a:t>
            </a:r>
            <a:r>
              <a:rPr lang="pt-BR" sz="1200">
                <a:solidFill>
                  <a:schemeClr val="dk1"/>
                </a:solidFill>
                <a:latin typeface="Poppins Light"/>
                <a:ea typeface="Poppins Light"/>
                <a:cs typeface="Poppins Light"/>
                <a:sym typeface="Poppins Light"/>
              </a:rPr>
              <a:t> ter as probabilidades a posteriori, que podem ser consideradas as novas ou atuais probabilidades.</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sp>
        <p:nvSpPr>
          <p:cNvPr id="166" name="Google Shape;166;p22"/>
          <p:cNvSpPr/>
          <p:nvPr/>
        </p:nvSpPr>
        <p:spPr>
          <a:xfrm>
            <a:off x="437300" y="1031775"/>
            <a:ext cx="8358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04165D"/>
                </a:solidFill>
                <a:latin typeface="Poppins"/>
                <a:ea typeface="Poppins"/>
                <a:cs typeface="Poppins"/>
                <a:sym typeface="Poppins"/>
              </a:rPr>
              <a:t>Teorema de Bayes e Redes Bayesianas</a:t>
            </a:r>
            <a:endParaRPr b="1">
              <a:solidFill>
                <a:srgbClr val="04165D"/>
              </a:solidFill>
              <a:latin typeface="Poppins"/>
              <a:ea typeface="Poppins"/>
              <a:cs typeface="Poppins"/>
              <a:sym typeface="Poppins"/>
            </a:endParaRPr>
          </a:p>
        </p:txBody>
      </p:sp>
      <p:pic>
        <p:nvPicPr>
          <p:cNvPr id="167" name="Google Shape;167;p22"/>
          <p:cNvPicPr preferRelativeResize="0"/>
          <p:nvPr/>
        </p:nvPicPr>
        <p:blipFill>
          <a:blip r:embed="rId3">
            <a:alphaModFix/>
          </a:blip>
          <a:stretch>
            <a:fillRect/>
          </a:stretch>
        </p:blipFill>
        <p:spPr>
          <a:xfrm>
            <a:off x="2757175" y="3505975"/>
            <a:ext cx="4095750" cy="111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3"/>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Probabilística</a:t>
            </a:r>
            <a:endParaRPr sz="3500">
              <a:solidFill>
                <a:schemeClr val="lt1"/>
              </a:solidFill>
              <a:latin typeface="Poppins Light"/>
              <a:ea typeface="Poppins Light"/>
              <a:cs typeface="Poppins Light"/>
              <a:sym typeface="Poppins Light"/>
            </a:endParaRPr>
          </a:p>
        </p:txBody>
      </p:sp>
      <p:sp>
        <p:nvSpPr>
          <p:cNvPr id="174" name="Google Shape;174;p23"/>
          <p:cNvSpPr txBox="1"/>
          <p:nvPr/>
        </p:nvSpPr>
        <p:spPr>
          <a:xfrm>
            <a:off x="437300" y="1460775"/>
            <a:ext cx="83583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Uma rede bayesiana é um modelo gráfico que codifica relacionamentos </a:t>
            </a:r>
            <a:r>
              <a:rPr lang="pt-BR" sz="1200">
                <a:solidFill>
                  <a:schemeClr val="dk1"/>
                </a:solidFill>
                <a:latin typeface="Poppins Light"/>
                <a:ea typeface="Poppins Light"/>
                <a:cs typeface="Poppins Light"/>
                <a:sym typeface="Poppins Light"/>
              </a:rPr>
              <a:t>probabilísticos</a:t>
            </a:r>
            <a:r>
              <a:rPr lang="pt-BR" sz="1200">
                <a:solidFill>
                  <a:schemeClr val="dk1"/>
                </a:solidFill>
                <a:latin typeface="Poppins Light"/>
                <a:ea typeface="Poppins Light"/>
                <a:cs typeface="Poppins Light"/>
                <a:sym typeface="Poppins Light"/>
              </a:rPr>
              <a:t> entre variáveis de interesse. </a:t>
            </a:r>
            <a:endParaRPr sz="1200">
              <a:solidFill>
                <a:schemeClr val="dk1"/>
              </a:solidFill>
              <a:latin typeface="Poppins Light"/>
              <a:ea typeface="Poppins Light"/>
              <a:cs typeface="Poppins Light"/>
              <a:sym typeface="Poppins Light"/>
            </a:endParaRPr>
          </a:p>
        </p:txBody>
      </p:sp>
      <p:sp>
        <p:nvSpPr>
          <p:cNvPr id="175" name="Google Shape;175;p23"/>
          <p:cNvSpPr/>
          <p:nvPr/>
        </p:nvSpPr>
        <p:spPr>
          <a:xfrm>
            <a:off x="437300" y="1031775"/>
            <a:ext cx="8358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04165D"/>
                </a:solidFill>
                <a:latin typeface="Poppins"/>
                <a:ea typeface="Poppins"/>
                <a:cs typeface="Poppins"/>
                <a:sym typeface="Poppins"/>
              </a:rPr>
              <a:t>Teorema de Bayes e Redes Bayesianas</a:t>
            </a:r>
            <a:endParaRPr b="1">
              <a:solidFill>
                <a:srgbClr val="04165D"/>
              </a:solidFill>
              <a:latin typeface="Poppins"/>
              <a:ea typeface="Poppins"/>
              <a:cs typeface="Poppins"/>
              <a:sym typeface="Poppins"/>
            </a:endParaRPr>
          </a:p>
        </p:txBody>
      </p:sp>
      <p:sp>
        <p:nvSpPr>
          <p:cNvPr id="176" name="Google Shape;176;p23"/>
          <p:cNvSpPr/>
          <p:nvPr/>
        </p:nvSpPr>
        <p:spPr>
          <a:xfrm>
            <a:off x="474000" y="2107275"/>
            <a:ext cx="8358300" cy="6465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pt-BR" sz="1100">
                <a:solidFill>
                  <a:schemeClr val="dk1"/>
                </a:solidFill>
                <a:latin typeface="Poppins"/>
                <a:ea typeface="Poppins"/>
                <a:cs typeface="Poppins"/>
                <a:sym typeface="Poppins"/>
              </a:rPr>
              <a:t>Representação das relações entre as probabilidades de ocorrência de eventos utilizando probabilidades a priori e a posteriori relacionadas através de um grafo, onde os vértices são as variáveis aleatórias e as arestas são as relações de dependência</a:t>
            </a:r>
            <a:endParaRPr b="1" i="1">
              <a:solidFill>
                <a:srgbClr val="04165D"/>
              </a:solidFill>
              <a:latin typeface="Poppins"/>
              <a:ea typeface="Poppins"/>
              <a:cs typeface="Poppins"/>
              <a:sym typeface="Poppins"/>
            </a:endParaRPr>
          </a:p>
        </p:txBody>
      </p:sp>
      <p:pic>
        <p:nvPicPr>
          <p:cNvPr id="177" name="Google Shape;177;p23"/>
          <p:cNvPicPr preferRelativeResize="0"/>
          <p:nvPr/>
        </p:nvPicPr>
        <p:blipFill>
          <a:blip r:embed="rId3">
            <a:alphaModFix/>
          </a:blip>
          <a:stretch>
            <a:fillRect/>
          </a:stretch>
        </p:blipFill>
        <p:spPr>
          <a:xfrm>
            <a:off x="3009900" y="2906175"/>
            <a:ext cx="3124200" cy="2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4"/>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Lógica Difusa</a:t>
            </a:r>
            <a:endParaRPr sz="3500">
              <a:solidFill>
                <a:schemeClr val="lt1"/>
              </a:solidFill>
              <a:latin typeface="Poppins Light"/>
              <a:ea typeface="Poppins Light"/>
              <a:cs typeface="Poppins Light"/>
              <a:sym typeface="Poppins Light"/>
            </a:endParaRPr>
          </a:p>
        </p:txBody>
      </p:sp>
      <p:sp>
        <p:nvSpPr>
          <p:cNvPr id="184" name="Google Shape;184;p24"/>
          <p:cNvSpPr txBox="1"/>
          <p:nvPr/>
        </p:nvSpPr>
        <p:spPr>
          <a:xfrm>
            <a:off x="437300" y="1139900"/>
            <a:ext cx="53835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lógica difusa lida com a incerteza e a imprecisão nas informações. Ela permite que os sistemas tomem decisões baseadas em graus de pertinência, em oposição ao valor binário (verdadeiro/falso) da lógica clássica.</a:t>
            </a:r>
            <a:endParaRPr sz="1200">
              <a:solidFill>
                <a:schemeClr val="dk1"/>
              </a:solidFill>
              <a:latin typeface="Poppins Light"/>
              <a:ea typeface="Poppins Light"/>
              <a:cs typeface="Poppins Light"/>
              <a:sym typeface="Poppins Light"/>
            </a:endParaRPr>
          </a:p>
        </p:txBody>
      </p:sp>
      <p:pic>
        <p:nvPicPr>
          <p:cNvPr id="185" name="Google Shape;185;p24"/>
          <p:cNvPicPr preferRelativeResize="0"/>
          <p:nvPr/>
        </p:nvPicPr>
        <p:blipFill>
          <a:blip r:embed="rId3">
            <a:alphaModFix/>
          </a:blip>
          <a:stretch>
            <a:fillRect/>
          </a:stretch>
        </p:blipFill>
        <p:spPr>
          <a:xfrm>
            <a:off x="5940050" y="1064325"/>
            <a:ext cx="2855550" cy="1427775"/>
          </a:xfrm>
          <a:prstGeom prst="rect">
            <a:avLst/>
          </a:prstGeom>
          <a:noFill/>
          <a:ln>
            <a:noFill/>
          </a:ln>
        </p:spPr>
      </p:pic>
      <p:sp>
        <p:nvSpPr>
          <p:cNvPr id="186" name="Google Shape;186;p24"/>
          <p:cNvSpPr txBox="1"/>
          <p:nvPr/>
        </p:nvSpPr>
        <p:spPr>
          <a:xfrm>
            <a:off x="431250" y="2482775"/>
            <a:ext cx="82815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pt-BR" sz="1200">
                <a:solidFill>
                  <a:schemeClr val="dk1"/>
                </a:solidFill>
                <a:latin typeface="Poppins Light"/>
                <a:ea typeface="Poppins Light"/>
                <a:cs typeface="Poppins Light"/>
                <a:sym typeface="Poppins Light"/>
              </a:rPr>
              <a:t>Muito desse conceito está atrelado a linguística, pois são melhores definidos por palavras do que pela matemática. Isso porque possui muitos modificadores de predicado e também quantificadores para explicar algo. </a:t>
            </a:r>
            <a:r>
              <a:rPr b="1" lang="pt-BR" sz="1200">
                <a:solidFill>
                  <a:schemeClr val="dk1"/>
                </a:solidFill>
                <a:latin typeface="Poppins"/>
                <a:ea typeface="Poppins"/>
                <a:cs typeface="Poppins"/>
                <a:sym typeface="Poppins"/>
              </a:rPr>
              <a:t>Ex </a:t>
            </a:r>
            <a:r>
              <a:rPr lang="pt-BR" sz="1200">
                <a:solidFill>
                  <a:schemeClr val="dk1"/>
                </a:solidFill>
                <a:latin typeface="Poppins Light"/>
                <a:ea typeface="Poppins Light"/>
                <a:cs typeface="Poppins Light"/>
                <a:sym typeface="Poppins Light"/>
              </a:rPr>
              <a:t>: Muito, mais ou menos, pouco e bastante.</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1200"/>
              </a:spcBef>
              <a:spcAft>
                <a:spcPts val="0"/>
              </a:spcAft>
              <a:buNone/>
            </a:pPr>
            <a:r>
              <a:t/>
            </a:r>
            <a:endParaRPr sz="1200">
              <a:solidFill>
                <a:schemeClr val="dk1"/>
              </a:solidFill>
              <a:latin typeface="Poppins Light"/>
              <a:ea typeface="Poppins Light"/>
              <a:cs typeface="Poppins Light"/>
              <a:sym typeface="Poppins Light"/>
            </a:endParaRPr>
          </a:p>
        </p:txBody>
      </p:sp>
      <p:pic>
        <p:nvPicPr>
          <p:cNvPr id="187" name="Google Shape;187;p24"/>
          <p:cNvPicPr preferRelativeResize="0"/>
          <p:nvPr/>
        </p:nvPicPr>
        <p:blipFill>
          <a:blip r:embed="rId4">
            <a:alphaModFix/>
          </a:blip>
          <a:stretch>
            <a:fillRect/>
          </a:stretch>
        </p:blipFill>
        <p:spPr>
          <a:xfrm>
            <a:off x="5164300" y="3111875"/>
            <a:ext cx="3548450" cy="1730175"/>
          </a:xfrm>
          <a:prstGeom prst="rect">
            <a:avLst/>
          </a:prstGeom>
          <a:noFill/>
          <a:ln>
            <a:noFill/>
          </a:ln>
        </p:spPr>
      </p:pic>
      <p:sp>
        <p:nvSpPr>
          <p:cNvPr id="188" name="Google Shape;188;p24"/>
          <p:cNvSpPr txBox="1"/>
          <p:nvPr/>
        </p:nvSpPr>
        <p:spPr>
          <a:xfrm>
            <a:off x="517800" y="3527225"/>
            <a:ext cx="45009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LojaDeAlimentos</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5"/>
              </a:rPr>
              <a:t>Clique aqui</a:t>
            </a:r>
            <a:endParaRPr b="1" sz="1200">
              <a:solidFill>
                <a:schemeClr val="dk1"/>
              </a:solidFill>
              <a:latin typeface="Poppins"/>
              <a:ea typeface="Poppins"/>
              <a:cs typeface="Poppins"/>
              <a:sym typeface="Poppins"/>
            </a:endParaRPr>
          </a:p>
        </p:txBody>
      </p:sp>
      <p:sp>
        <p:nvSpPr>
          <p:cNvPr id="189" name="Google Shape;189;p24"/>
          <p:cNvSpPr txBox="1"/>
          <p:nvPr/>
        </p:nvSpPr>
        <p:spPr>
          <a:xfrm>
            <a:off x="517800" y="4230350"/>
            <a:ext cx="45009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Gorjeta</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6"/>
              </a:rPr>
              <a:t>Clique aqui</a:t>
            </a:r>
            <a:endParaRPr b="1" sz="12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5"/>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Lógica Difusa</a:t>
            </a:r>
            <a:endParaRPr sz="3500">
              <a:solidFill>
                <a:schemeClr val="lt1"/>
              </a:solidFill>
              <a:latin typeface="Poppins Light"/>
              <a:ea typeface="Poppins Light"/>
              <a:cs typeface="Poppins Light"/>
              <a:sym typeface="Poppins Light"/>
            </a:endParaRPr>
          </a:p>
        </p:txBody>
      </p:sp>
      <p:pic>
        <p:nvPicPr>
          <p:cNvPr id="196" name="Google Shape;196;p25"/>
          <p:cNvPicPr preferRelativeResize="0"/>
          <p:nvPr/>
        </p:nvPicPr>
        <p:blipFill>
          <a:blip r:embed="rId3">
            <a:alphaModFix/>
          </a:blip>
          <a:stretch>
            <a:fillRect/>
          </a:stretch>
        </p:blipFill>
        <p:spPr>
          <a:xfrm>
            <a:off x="1499985" y="1649925"/>
            <a:ext cx="6232925" cy="184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6"/>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Comportamental</a:t>
            </a:r>
            <a:endParaRPr sz="3500">
              <a:solidFill>
                <a:schemeClr val="lt1"/>
              </a:solidFill>
              <a:latin typeface="Poppins Light"/>
              <a:ea typeface="Poppins Light"/>
              <a:cs typeface="Poppins Light"/>
              <a:sym typeface="Poppins Light"/>
            </a:endParaRPr>
          </a:p>
        </p:txBody>
      </p:sp>
      <p:sp>
        <p:nvSpPr>
          <p:cNvPr id="203" name="Google Shape;203;p26"/>
          <p:cNvSpPr txBox="1"/>
          <p:nvPr/>
        </p:nvSpPr>
        <p:spPr>
          <a:xfrm>
            <a:off x="437300" y="1139900"/>
            <a:ext cx="4524600" cy="3694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Uma abordagem computacional inspirada no comportamento coletivo de organismos sociais refere-se à aplicação de princípios observados em grupos de organismos sociais, como insetos sociais, cardumes de peixes ou bandos de pássaros, para o design e desenvolvimento de algoritmos computacionais.</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Algoritmos baseados em comportamento coletivo muitas vezes buscam replicar a inteligência emergente observada em grupos de seres vivos, onde o comportamento global do grupo emerge da interação entre os membros individuais.</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pic>
        <p:nvPicPr>
          <p:cNvPr id="204" name="Google Shape;204;p26"/>
          <p:cNvPicPr preferRelativeResize="0"/>
          <p:nvPr/>
        </p:nvPicPr>
        <p:blipFill>
          <a:blip r:embed="rId3">
            <a:alphaModFix/>
          </a:blip>
          <a:stretch>
            <a:fillRect/>
          </a:stretch>
        </p:blipFill>
        <p:spPr>
          <a:xfrm>
            <a:off x="5404600" y="1139900"/>
            <a:ext cx="3343799" cy="1870574"/>
          </a:xfrm>
          <a:prstGeom prst="rect">
            <a:avLst/>
          </a:prstGeom>
          <a:noFill/>
          <a:ln>
            <a:noFill/>
          </a:ln>
        </p:spPr>
      </p:pic>
      <p:pic>
        <p:nvPicPr>
          <p:cNvPr id="205" name="Google Shape;205;p26"/>
          <p:cNvPicPr preferRelativeResize="0"/>
          <p:nvPr/>
        </p:nvPicPr>
        <p:blipFill>
          <a:blip r:embed="rId4">
            <a:alphaModFix/>
          </a:blip>
          <a:stretch>
            <a:fillRect/>
          </a:stretch>
        </p:blipFill>
        <p:spPr>
          <a:xfrm>
            <a:off x="5404600" y="3010475"/>
            <a:ext cx="3343800" cy="176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7"/>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Comportamental</a:t>
            </a:r>
            <a:endParaRPr sz="3500">
              <a:solidFill>
                <a:schemeClr val="lt1"/>
              </a:solidFill>
              <a:latin typeface="Poppins Light"/>
              <a:ea typeface="Poppins Light"/>
              <a:cs typeface="Poppins Light"/>
              <a:sym typeface="Poppins Light"/>
            </a:endParaRPr>
          </a:p>
        </p:txBody>
      </p:sp>
      <p:sp>
        <p:nvSpPr>
          <p:cNvPr id="212" name="Google Shape;212;p27"/>
          <p:cNvSpPr/>
          <p:nvPr/>
        </p:nvSpPr>
        <p:spPr>
          <a:xfrm>
            <a:off x="437300" y="1087300"/>
            <a:ext cx="8358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a:ea typeface="Poppins"/>
                <a:cs typeface="Poppins"/>
                <a:sym typeface="Poppins"/>
              </a:rPr>
              <a:t>Inteligência de Enxame</a:t>
            </a:r>
            <a:endParaRPr sz="1500">
              <a:solidFill>
                <a:srgbClr val="04165D"/>
              </a:solidFill>
              <a:latin typeface="Poppins"/>
              <a:ea typeface="Poppins"/>
              <a:cs typeface="Poppins"/>
              <a:sym typeface="Poppins"/>
            </a:endParaRPr>
          </a:p>
        </p:txBody>
      </p:sp>
      <p:sp>
        <p:nvSpPr>
          <p:cNvPr id="213" name="Google Shape;213;p27"/>
          <p:cNvSpPr txBox="1"/>
          <p:nvPr/>
        </p:nvSpPr>
        <p:spPr>
          <a:xfrm>
            <a:off x="437300" y="1605975"/>
            <a:ext cx="4194300" cy="2862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ideia principal por trás da inteligência de enxame é modelar o comportamento coletivo para resolver problemas complexos. Os sistemas de inteligência de enxame são compostos por agentes individuais simples, chamados de "partículas" ou "indivíduos", que interagem entre si e com o ambiente de maneira local. Esses agentes seguem regras simples, mas através de interações locais, o sistema como um todo exibe comportamento global complexo e adaptativo.</a:t>
            </a:r>
            <a:endParaRPr sz="1200">
              <a:solidFill>
                <a:schemeClr val="dk1"/>
              </a:solidFill>
              <a:latin typeface="Poppins Light"/>
              <a:ea typeface="Poppins Light"/>
              <a:cs typeface="Poppins Light"/>
              <a:sym typeface="Poppins Light"/>
            </a:endParaRPr>
          </a:p>
        </p:txBody>
      </p:sp>
      <p:pic>
        <p:nvPicPr>
          <p:cNvPr id="214" name="Google Shape;214;p27"/>
          <p:cNvPicPr preferRelativeResize="0"/>
          <p:nvPr/>
        </p:nvPicPr>
        <p:blipFill>
          <a:blip r:embed="rId3">
            <a:alphaModFix/>
          </a:blip>
          <a:stretch>
            <a:fillRect/>
          </a:stretch>
        </p:blipFill>
        <p:spPr>
          <a:xfrm>
            <a:off x="4631600" y="1605975"/>
            <a:ext cx="4207600" cy="30296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8"/>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Comportamental</a:t>
            </a:r>
            <a:endParaRPr sz="3500">
              <a:solidFill>
                <a:schemeClr val="lt1"/>
              </a:solidFill>
              <a:latin typeface="Poppins Light"/>
              <a:ea typeface="Poppins Light"/>
              <a:cs typeface="Poppins Light"/>
              <a:sym typeface="Poppins Light"/>
            </a:endParaRPr>
          </a:p>
        </p:txBody>
      </p:sp>
      <p:sp>
        <p:nvSpPr>
          <p:cNvPr id="221" name="Google Shape;221;p28"/>
          <p:cNvSpPr/>
          <p:nvPr/>
        </p:nvSpPr>
        <p:spPr>
          <a:xfrm>
            <a:off x="437300" y="1087300"/>
            <a:ext cx="4194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a:ea typeface="Poppins"/>
                <a:cs typeface="Poppins"/>
                <a:sym typeface="Poppins"/>
              </a:rPr>
              <a:t>Otimização por Enxame de Partículas (PSO)</a:t>
            </a:r>
            <a:endParaRPr sz="1500">
              <a:solidFill>
                <a:srgbClr val="04165D"/>
              </a:solidFill>
              <a:latin typeface="Poppins"/>
              <a:ea typeface="Poppins"/>
              <a:cs typeface="Poppins"/>
              <a:sym typeface="Poppins"/>
            </a:endParaRPr>
          </a:p>
        </p:txBody>
      </p:sp>
      <p:sp>
        <p:nvSpPr>
          <p:cNvPr id="222" name="Google Shape;222;p28"/>
          <p:cNvSpPr txBox="1"/>
          <p:nvPr/>
        </p:nvSpPr>
        <p:spPr>
          <a:xfrm>
            <a:off x="437300" y="1516300"/>
            <a:ext cx="41943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Neste método, cada partícula representa uma solução candidata para um problema de otimização, e as partículas movem-se no espaço de busca com base em seu desempenho e no melhor desempenho encontrado até o momento.</a:t>
            </a:r>
            <a:endParaRPr sz="1200">
              <a:solidFill>
                <a:schemeClr val="dk1"/>
              </a:solidFill>
              <a:latin typeface="Poppins Light"/>
              <a:ea typeface="Poppins Light"/>
              <a:cs typeface="Poppins Light"/>
              <a:sym typeface="Poppins Light"/>
            </a:endParaRPr>
          </a:p>
        </p:txBody>
      </p:sp>
      <p:sp>
        <p:nvSpPr>
          <p:cNvPr id="223" name="Google Shape;223;p28"/>
          <p:cNvSpPr/>
          <p:nvPr/>
        </p:nvSpPr>
        <p:spPr>
          <a:xfrm>
            <a:off x="4631600" y="1087300"/>
            <a:ext cx="4194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500" u="sng">
                <a:solidFill>
                  <a:schemeClr val="hlink"/>
                </a:solidFill>
                <a:latin typeface="Poppins"/>
                <a:ea typeface="Poppins"/>
                <a:cs typeface="Poppins"/>
                <a:sym typeface="Poppins"/>
                <a:hlinkClick r:id="rId3"/>
              </a:rPr>
              <a:t>Algoritmo de Colônia de Formigas (ACO)</a:t>
            </a:r>
            <a:endParaRPr sz="1500">
              <a:solidFill>
                <a:srgbClr val="04165D"/>
              </a:solidFill>
              <a:latin typeface="Poppins"/>
              <a:ea typeface="Poppins"/>
              <a:cs typeface="Poppins"/>
              <a:sym typeface="Poppins"/>
            </a:endParaRPr>
          </a:p>
        </p:txBody>
      </p:sp>
      <p:sp>
        <p:nvSpPr>
          <p:cNvPr id="224" name="Google Shape;224;p28"/>
          <p:cNvSpPr txBox="1"/>
          <p:nvPr/>
        </p:nvSpPr>
        <p:spPr>
          <a:xfrm>
            <a:off x="4631600" y="1516300"/>
            <a:ext cx="41943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Inspirado no comportamento de formigas reais, o ACO é frequentemente utilizado para resolver problemas de otimização combinatória. As formigas depositam feromônios nas trilhas, e as escolhas futuras são influenciadas pela quantidade de feromônios.</a:t>
            </a:r>
            <a:endParaRPr sz="1200">
              <a:solidFill>
                <a:schemeClr val="dk1"/>
              </a:solidFill>
              <a:latin typeface="Poppins Light"/>
              <a:ea typeface="Poppins Light"/>
              <a:cs typeface="Poppins Light"/>
              <a:sym typeface="Poppins Light"/>
            </a:endParaRPr>
          </a:p>
        </p:txBody>
      </p:sp>
      <p:pic>
        <p:nvPicPr>
          <p:cNvPr id="225" name="Google Shape;225;p28"/>
          <p:cNvPicPr preferRelativeResize="0"/>
          <p:nvPr/>
        </p:nvPicPr>
        <p:blipFill>
          <a:blip r:embed="rId4">
            <a:alphaModFix/>
          </a:blip>
          <a:stretch>
            <a:fillRect/>
          </a:stretch>
        </p:blipFill>
        <p:spPr>
          <a:xfrm>
            <a:off x="5498812" y="3271000"/>
            <a:ext cx="2459866" cy="1844899"/>
          </a:xfrm>
          <a:prstGeom prst="rect">
            <a:avLst/>
          </a:prstGeom>
          <a:noFill/>
          <a:ln>
            <a:noFill/>
          </a:ln>
        </p:spPr>
      </p:pic>
      <p:pic>
        <p:nvPicPr>
          <p:cNvPr id="226" name="Google Shape;226;p28"/>
          <p:cNvPicPr preferRelativeResize="0"/>
          <p:nvPr/>
        </p:nvPicPr>
        <p:blipFill>
          <a:blip r:embed="rId5">
            <a:alphaModFix/>
          </a:blip>
          <a:stretch>
            <a:fillRect/>
          </a:stretch>
        </p:blipFill>
        <p:spPr>
          <a:xfrm>
            <a:off x="1157863" y="2897900"/>
            <a:ext cx="2753175" cy="2064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9"/>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Teoria dos jogos</a:t>
            </a:r>
            <a:endParaRPr sz="3500">
              <a:solidFill>
                <a:schemeClr val="lt1"/>
              </a:solidFill>
              <a:latin typeface="Poppins Light"/>
              <a:ea typeface="Poppins Light"/>
              <a:cs typeface="Poppins Light"/>
              <a:sym typeface="Poppins Light"/>
            </a:endParaRPr>
          </a:p>
        </p:txBody>
      </p:sp>
      <p:pic>
        <p:nvPicPr>
          <p:cNvPr id="233" name="Google Shape;233;p29"/>
          <p:cNvPicPr preferRelativeResize="0"/>
          <p:nvPr/>
        </p:nvPicPr>
        <p:blipFill rotWithShape="1">
          <a:blip r:embed="rId3">
            <a:alphaModFix/>
          </a:blip>
          <a:srcRect b="0" l="0" r="17844" t="0"/>
          <a:stretch/>
        </p:blipFill>
        <p:spPr>
          <a:xfrm>
            <a:off x="4875300" y="1065075"/>
            <a:ext cx="3920300" cy="3841075"/>
          </a:xfrm>
          <a:prstGeom prst="rect">
            <a:avLst/>
          </a:prstGeom>
          <a:noFill/>
          <a:ln>
            <a:noFill/>
          </a:ln>
        </p:spPr>
      </p:pic>
      <p:sp>
        <p:nvSpPr>
          <p:cNvPr id="234" name="Google Shape;234;p29"/>
          <p:cNvSpPr txBox="1"/>
          <p:nvPr/>
        </p:nvSpPr>
        <p:spPr>
          <a:xfrm>
            <a:off x="484500" y="1195425"/>
            <a:ext cx="41943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Em ambientes multiagentes, cada  agente deve considerar as ações de outros agentes e o modo como essas ações podem afetar o meio. Em um ambiente competitivo , os objetivos do agente estão em conflito, dando origem a problemas de busca competitiva.</a:t>
            </a:r>
            <a:endParaRPr sz="1200">
              <a:solidFill>
                <a:schemeClr val="dk1"/>
              </a:solidFill>
              <a:latin typeface="Poppins Light"/>
              <a:ea typeface="Poppins Light"/>
              <a:cs typeface="Poppins Light"/>
              <a:sym typeface="Poppins Light"/>
            </a:endParaRPr>
          </a:p>
        </p:txBody>
      </p:sp>
      <p:sp>
        <p:nvSpPr>
          <p:cNvPr id="235" name="Google Shape;235;p29"/>
          <p:cNvSpPr txBox="1"/>
          <p:nvPr/>
        </p:nvSpPr>
        <p:spPr>
          <a:xfrm>
            <a:off x="484500" y="3395800"/>
            <a:ext cx="41943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pt-BR" sz="3000">
                <a:solidFill>
                  <a:srgbClr val="04165D"/>
                </a:solidFill>
                <a:latin typeface="Poppins Black"/>
                <a:ea typeface="Poppins Black"/>
                <a:cs typeface="Poppins Black"/>
                <a:sym typeface="Poppins Black"/>
              </a:rPr>
              <a:t>JOGOS</a:t>
            </a:r>
            <a:endParaRPr sz="3000">
              <a:solidFill>
                <a:srgbClr val="04165D"/>
              </a:solidFill>
              <a:latin typeface="Poppins Black"/>
              <a:ea typeface="Poppins Black"/>
              <a:cs typeface="Poppins Black"/>
              <a:sym typeface="Poppins Black"/>
            </a:endParaRPr>
          </a:p>
        </p:txBody>
      </p:sp>
      <p:cxnSp>
        <p:nvCxnSpPr>
          <p:cNvPr id="236" name="Google Shape;236;p29"/>
          <p:cNvCxnSpPr>
            <a:stCxn id="234" idx="2"/>
            <a:endCxn id="235" idx="1"/>
          </p:cNvCxnSpPr>
          <p:nvPr/>
        </p:nvCxnSpPr>
        <p:spPr>
          <a:xfrm rot="5400000">
            <a:off x="1148550" y="2285925"/>
            <a:ext cx="768900" cy="2097300"/>
          </a:xfrm>
          <a:prstGeom prst="curvedConnector4">
            <a:avLst>
              <a:gd fmla="val 28981" name="adj1"/>
              <a:gd fmla="val 111347" name="adj2"/>
            </a:avLst>
          </a:prstGeom>
          <a:noFill/>
          <a:ln cap="flat" cmpd="sng" w="19050">
            <a:solidFill>
              <a:srgbClr val="04165D"/>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0"/>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Teoria dos jogos</a:t>
            </a:r>
            <a:endParaRPr sz="3500">
              <a:solidFill>
                <a:schemeClr val="lt1"/>
              </a:solidFill>
              <a:latin typeface="Poppins Light"/>
              <a:ea typeface="Poppins Light"/>
              <a:cs typeface="Poppins Light"/>
              <a:sym typeface="Poppins Light"/>
            </a:endParaRPr>
          </a:p>
        </p:txBody>
      </p:sp>
      <p:sp>
        <p:nvSpPr>
          <p:cNvPr id="243" name="Google Shape;243;p30"/>
          <p:cNvSpPr txBox="1"/>
          <p:nvPr/>
        </p:nvSpPr>
        <p:spPr>
          <a:xfrm>
            <a:off x="4344500" y="1211725"/>
            <a:ext cx="41943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t-BR" sz="1200">
                <a:solidFill>
                  <a:schemeClr val="dk1"/>
                </a:solidFill>
                <a:latin typeface="Poppins"/>
                <a:ea typeface="Poppins"/>
                <a:cs typeface="Poppins"/>
                <a:sym typeface="Poppins"/>
              </a:rPr>
              <a:t>Economia </a:t>
            </a:r>
            <a:r>
              <a:rPr lang="pt-BR" sz="1200">
                <a:solidFill>
                  <a:schemeClr val="dk1"/>
                </a:solidFill>
                <a:latin typeface="Poppins Light"/>
                <a:ea typeface="Poppins Light"/>
                <a:cs typeface="Poppins Light"/>
                <a:sym typeface="Poppins Light"/>
              </a:rPr>
              <a:t>: Visualiza </a:t>
            </a:r>
            <a:r>
              <a:rPr lang="pt-BR" sz="1200">
                <a:solidFill>
                  <a:schemeClr val="dk1"/>
                </a:solidFill>
                <a:latin typeface="Poppins Light"/>
                <a:ea typeface="Poppins Light"/>
                <a:cs typeface="Poppins Light"/>
                <a:sym typeface="Poppins Light"/>
              </a:rPr>
              <a:t>qualquer</a:t>
            </a:r>
            <a:r>
              <a:rPr lang="pt-BR" sz="1200">
                <a:solidFill>
                  <a:schemeClr val="dk1"/>
                </a:solidFill>
                <a:latin typeface="Poppins Light"/>
                <a:ea typeface="Poppins Light"/>
                <a:cs typeface="Poppins Light"/>
                <a:sym typeface="Poppins Light"/>
              </a:rPr>
              <a:t> ambiente multiagente como um jogo, desde do impacto de cada agente sobre o outro seja significativo.</a:t>
            </a:r>
            <a:endParaRPr sz="1200">
              <a:solidFill>
                <a:schemeClr val="dk1"/>
              </a:solidFill>
              <a:latin typeface="Poppins Light"/>
              <a:ea typeface="Poppins Light"/>
              <a:cs typeface="Poppins Light"/>
              <a:sym typeface="Poppins Light"/>
            </a:endParaRPr>
          </a:p>
        </p:txBody>
      </p:sp>
      <p:sp>
        <p:nvSpPr>
          <p:cNvPr id="244" name="Google Shape;244;p30"/>
          <p:cNvSpPr txBox="1"/>
          <p:nvPr/>
        </p:nvSpPr>
        <p:spPr>
          <a:xfrm>
            <a:off x="550550" y="1404450"/>
            <a:ext cx="41943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pt-BR" sz="3000">
                <a:solidFill>
                  <a:srgbClr val="04165D"/>
                </a:solidFill>
                <a:latin typeface="Poppins Black"/>
                <a:ea typeface="Poppins Black"/>
                <a:cs typeface="Poppins Black"/>
                <a:sym typeface="Poppins Black"/>
              </a:rPr>
              <a:t>JOGOS</a:t>
            </a:r>
            <a:endParaRPr sz="3000">
              <a:solidFill>
                <a:srgbClr val="04165D"/>
              </a:solidFill>
              <a:latin typeface="Poppins Black"/>
              <a:ea typeface="Poppins Black"/>
              <a:cs typeface="Poppins Black"/>
              <a:sym typeface="Poppins Black"/>
            </a:endParaRPr>
          </a:p>
        </p:txBody>
      </p:sp>
      <p:cxnSp>
        <p:nvCxnSpPr>
          <p:cNvPr id="245" name="Google Shape;245;p30"/>
          <p:cNvCxnSpPr>
            <a:stCxn id="243" idx="2"/>
            <a:endCxn id="244" idx="1"/>
          </p:cNvCxnSpPr>
          <p:nvPr/>
        </p:nvCxnSpPr>
        <p:spPr>
          <a:xfrm flipH="1" rot="5400000">
            <a:off x="3292400" y="-1014125"/>
            <a:ext cx="407400" cy="5891100"/>
          </a:xfrm>
          <a:prstGeom prst="curvedConnector4">
            <a:avLst>
              <a:gd fmla="val -58450" name="adj1"/>
              <a:gd fmla="val 104042" name="adj2"/>
            </a:avLst>
          </a:prstGeom>
          <a:noFill/>
          <a:ln cap="flat" cmpd="sng" w="19050">
            <a:solidFill>
              <a:srgbClr val="04165D"/>
            </a:solidFill>
            <a:prstDash val="solid"/>
            <a:round/>
            <a:headEnd len="med" w="med" type="stealth"/>
            <a:tailEnd len="med" w="med" type="none"/>
          </a:ln>
        </p:spPr>
      </p:cxnSp>
      <p:sp>
        <p:nvSpPr>
          <p:cNvPr id="246" name="Google Shape;246;p30"/>
          <p:cNvSpPr txBox="1"/>
          <p:nvPr/>
        </p:nvSpPr>
        <p:spPr>
          <a:xfrm>
            <a:off x="311700" y="2457775"/>
            <a:ext cx="82272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Em IA, os jogos mais comuns são conhecidos como jogos determinísticos de revezamento de dois jogadores de soma zero com informações perfeitas.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Char char="-"/>
            </a:pPr>
            <a:r>
              <a:rPr lang="pt-BR" sz="1200">
                <a:solidFill>
                  <a:schemeClr val="dk1"/>
                </a:solidFill>
                <a:latin typeface="Poppins Light"/>
                <a:ea typeface="Poppins Light"/>
                <a:cs typeface="Poppins Light"/>
                <a:sym typeface="Poppins Light"/>
              </a:rPr>
              <a:t>Dois jogam alternadamente,</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Char char="-"/>
            </a:pPr>
            <a:r>
              <a:rPr lang="pt-BR" sz="1200">
                <a:solidFill>
                  <a:schemeClr val="dk1"/>
                </a:solidFill>
                <a:latin typeface="Poppins Light"/>
                <a:ea typeface="Poppins Light"/>
                <a:cs typeface="Poppins Light"/>
                <a:sym typeface="Poppins Light"/>
              </a:rPr>
              <a:t>Valores do final são sempre iguais e </a:t>
            </a:r>
            <a:r>
              <a:rPr lang="pt-BR" sz="1200">
                <a:solidFill>
                  <a:schemeClr val="dk1"/>
                </a:solidFill>
                <a:latin typeface="Poppins Light"/>
                <a:ea typeface="Poppins Light"/>
                <a:cs typeface="Poppins Light"/>
                <a:sym typeface="Poppins Light"/>
              </a:rPr>
              <a:t>opostos</a:t>
            </a:r>
            <a:r>
              <a:rPr lang="pt-BR" sz="1200">
                <a:solidFill>
                  <a:schemeClr val="dk1"/>
                </a:solidFill>
                <a:latin typeface="Poppins Light"/>
                <a:ea typeface="Poppins Light"/>
                <a:cs typeface="Poppins Light"/>
                <a:sym typeface="Poppins Light"/>
              </a:rPr>
              <a:t>(Simétricos)</a:t>
            </a:r>
            <a:endParaRPr sz="1200">
              <a:solidFill>
                <a:schemeClr val="dk1"/>
              </a:solidFill>
              <a:latin typeface="Poppins Light"/>
              <a:ea typeface="Poppins Light"/>
              <a:cs typeface="Poppins Light"/>
              <a:sym typeface="Poppins Light"/>
            </a:endParaRPr>
          </a:p>
        </p:txBody>
      </p:sp>
      <p:pic>
        <p:nvPicPr>
          <p:cNvPr id="247" name="Google Shape;247;p30"/>
          <p:cNvPicPr preferRelativeResize="0"/>
          <p:nvPr/>
        </p:nvPicPr>
        <p:blipFill>
          <a:blip r:embed="rId3">
            <a:alphaModFix/>
          </a:blip>
          <a:stretch>
            <a:fillRect/>
          </a:stretch>
        </p:blipFill>
        <p:spPr>
          <a:xfrm>
            <a:off x="5464769" y="2916800"/>
            <a:ext cx="2992526" cy="2045650"/>
          </a:xfrm>
          <a:prstGeom prst="rect">
            <a:avLst/>
          </a:prstGeom>
          <a:noFill/>
          <a:ln>
            <a:noFill/>
          </a:ln>
        </p:spPr>
      </p:pic>
      <p:sp>
        <p:nvSpPr>
          <p:cNvPr id="248" name="Google Shape;248;p30"/>
          <p:cNvSpPr txBox="1"/>
          <p:nvPr/>
        </p:nvSpPr>
        <p:spPr>
          <a:xfrm>
            <a:off x="437300" y="3742225"/>
            <a:ext cx="47700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Algoritmo de MINIMAX em Jogo da Velha</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p:nvPr/>
        </p:nvSpPr>
        <p:spPr>
          <a:xfrm>
            <a:off x="0" y="403250"/>
            <a:ext cx="9144000" cy="8349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1"/>
          <p:cNvSpPr txBox="1"/>
          <p:nvPr>
            <p:ph type="ctrTitle"/>
          </p:nvPr>
        </p:nvSpPr>
        <p:spPr>
          <a:xfrm>
            <a:off x="481475" y="523550"/>
            <a:ext cx="84534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Abordagem Conexionista : </a:t>
            </a:r>
            <a:r>
              <a:rPr lang="pt-BR" sz="3000">
                <a:solidFill>
                  <a:schemeClr val="lt1"/>
                </a:solidFill>
                <a:latin typeface="Poppins Light"/>
                <a:ea typeface="Poppins Light"/>
                <a:cs typeface="Poppins Light"/>
                <a:sym typeface="Poppins Light"/>
              </a:rPr>
              <a:t>Rede Neural </a:t>
            </a:r>
            <a:endParaRPr sz="3000">
              <a:solidFill>
                <a:schemeClr val="lt1"/>
              </a:solidFill>
              <a:latin typeface="Poppins Light"/>
              <a:ea typeface="Poppins Light"/>
              <a:cs typeface="Poppins Light"/>
              <a:sym typeface="Poppins Light"/>
            </a:endParaRPr>
          </a:p>
        </p:txBody>
      </p:sp>
      <p:sp>
        <p:nvSpPr>
          <p:cNvPr id="255" name="Google Shape;255;p31"/>
          <p:cNvSpPr txBox="1"/>
          <p:nvPr>
            <p:ph type="ctrTitle"/>
          </p:nvPr>
        </p:nvSpPr>
        <p:spPr>
          <a:xfrm>
            <a:off x="481475" y="1770450"/>
            <a:ext cx="3784800" cy="1602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As RNAs são técnicas que demonstram um modelo matemático inspirados na estrutura e funcionamento do cérebro humano e obtém conhecimento através da experiência. Uma RNA robusta pode possuir centenas ou milhares de "neurônios".</a:t>
            </a:r>
            <a:endParaRPr sz="1200">
              <a:latin typeface="Poppins Light"/>
              <a:ea typeface="Poppins Light"/>
              <a:cs typeface="Poppins Light"/>
              <a:sym typeface="Poppins Light"/>
            </a:endParaRPr>
          </a:p>
        </p:txBody>
      </p:sp>
      <p:pic>
        <p:nvPicPr>
          <p:cNvPr id="256" name="Google Shape;256;p31"/>
          <p:cNvPicPr preferRelativeResize="0"/>
          <p:nvPr/>
        </p:nvPicPr>
        <p:blipFill>
          <a:blip r:embed="rId3">
            <a:alphaModFix/>
          </a:blip>
          <a:stretch>
            <a:fillRect/>
          </a:stretch>
        </p:blipFill>
        <p:spPr>
          <a:xfrm>
            <a:off x="4432825" y="1553325"/>
            <a:ext cx="4502174" cy="25306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205550" y="268850"/>
            <a:ext cx="44754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Inteligência Computacional</a:t>
            </a:r>
            <a:endParaRPr sz="3000">
              <a:solidFill>
                <a:srgbClr val="04165D"/>
              </a:solidFill>
              <a:latin typeface="Poppins Light"/>
              <a:ea typeface="Poppins Light"/>
              <a:cs typeface="Poppins Light"/>
              <a:sym typeface="Poppins Light"/>
            </a:endParaRPr>
          </a:p>
        </p:txBody>
      </p:sp>
      <p:grpSp>
        <p:nvGrpSpPr>
          <p:cNvPr id="69" name="Google Shape;69;p14"/>
          <p:cNvGrpSpPr/>
          <p:nvPr/>
        </p:nvGrpSpPr>
        <p:grpSpPr>
          <a:xfrm flipH="1">
            <a:off x="4792125" y="0"/>
            <a:ext cx="4351876" cy="5143501"/>
            <a:chOff x="0" y="0"/>
            <a:chExt cx="4351876" cy="5143501"/>
          </a:xfrm>
        </p:grpSpPr>
        <p:pic>
          <p:nvPicPr>
            <p:cNvPr id="70" name="Google Shape;70;p14"/>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71" name="Google Shape;71;p14"/>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72" name="Google Shape;72;p14"/>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73" name="Google Shape;73;p14"/>
          <p:cNvSpPr txBox="1"/>
          <p:nvPr>
            <p:ph type="ctrTitle"/>
          </p:nvPr>
        </p:nvSpPr>
        <p:spPr>
          <a:xfrm>
            <a:off x="348625" y="1482625"/>
            <a:ext cx="3784800" cy="1602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A Inteligência Computacional (IC) engloba uma série de abordagens computacionais inspiradas na biologia, que têm a capacidade de abordar desafios complexos do mundo real. Ela utiliza modelos inspirados na natureza, tais como Redes Neurais Artificiais, Algoritmos Genéticos e Inteligência de Enxames. </a:t>
            </a:r>
            <a:endParaRPr sz="1200">
              <a:latin typeface="Poppins Light"/>
              <a:ea typeface="Poppins Light"/>
              <a:cs typeface="Poppins Light"/>
              <a:sym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p:nvPr/>
        </p:nvSpPr>
        <p:spPr>
          <a:xfrm>
            <a:off x="-17700" y="428000"/>
            <a:ext cx="9144000" cy="7854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2"/>
          <p:cNvSpPr txBox="1"/>
          <p:nvPr>
            <p:ph type="ctrTitle"/>
          </p:nvPr>
        </p:nvSpPr>
        <p:spPr>
          <a:xfrm>
            <a:off x="481475" y="481100"/>
            <a:ext cx="51855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Rede Neural Biológica</a:t>
            </a:r>
            <a:endParaRPr sz="3000">
              <a:solidFill>
                <a:schemeClr val="lt1"/>
              </a:solidFill>
              <a:latin typeface="Poppins Light"/>
              <a:ea typeface="Poppins Light"/>
              <a:cs typeface="Poppins Light"/>
              <a:sym typeface="Poppins Light"/>
            </a:endParaRPr>
          </a:p>
        </p:txBody>
      </p:sp>
      <p:sp>
        <p:nvSpPr>
          <p:cNvPr id="263" name="Google Shape;263;p32"/>
          <p:cNvSpPr txBox="1"/>
          <p:nvPr>
            <p:ph type="ctrTitle"/>
          </p:nvPr>
        </p:nvSpPr>
        <p:spPr>
          <a:xfrm>
            <a:off x="523925" y="1285575"/>
            <a:ext cx="3784800" cy="1602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pt-BR" sz="1200">
                <a:latin typeface="Poppins Light"/>
                <a:ea typeface="Poppins Light"/>
                <a:cs typeface="Poppins Light"/>
                <a:sym typeface="Poppins Light"/>
              </a:rPr>
              <a:t>As redes neurais consistem em uma coleção de múltiplos neurônios, sendo que o neurônio possui componentes essenciais, tais como dendritos, corpo celular, axônio e sinapses. Os dendritos são responsáveis por receber informações e estímulos para os neurônios, o corpo celular processa essas entradas, resultando na produção de proteínas transportadas pelo axônio. Estas proteínas alcançam as sinapses, onde são responsáveis pela geração de neurotransmissores. Essas conexões são cruciais para o armazenamento de conhecimento.</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latin typeface="Poppins Light"/>
              <a:ea typeface="Poppins Light"/>
              <a:cs typeface="Poppins Light"/>
              <a:sym typeface="Poppins Light"/>
            </a:endParaRPr>
          </a:p>
        </p:txBody>
      </p:sp>
      <p:pic>
        <p:nvPicPr>
          <p:cNvPr id="264" name="Google Shape;264;p32"/>
          <p:cNvPicPr preferRelativeResize="0"/>
          <p:nvPr/>
        </p:nvPicPr>
        <p:blipFill>
          <a:blip r:embed="rId3">
            <a:alphaModFix/>
          </a:blip>
          <a:stretch>
            <a:fillRect/>
          </a:stretch>
        </p:blipFill>
        <p:spPr>
          <a:xfrm>
            <a:off x="4308725" y="1878675"/>
            <a:ext cx="4502176" cy="20090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p:nvPr/>
        </p:nvSpPr>
        <p:spPr>
          <a:xfrm>
            <a:off x="-17700" y="428000"/>
            <a:ext cx="9144000" cy="785400"/>
          </a:xfrm>
          <a:prstGeom prst="rect">
            <a:avLst/>
          </a:prstGeom>
          <a:solidFill>
            <a:srgbClr val="041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txBox="1"/>
          <p:nvPr>
            <p:ph type="ctrTitle"/>
          </p:nvPr>
        </p:nvSpPr>
        <p:spPr>
          <a:xfrm>
            <a:off x="481475" y="481100"/>
            <a:ext cx="84525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Breve História das Redes Neurais Artificiais</a:t>
            </a:r>
            <a:endParaRPr sz="3000">
              <a:solidFill>
                <a:schemeClr val="lt1"/>
              </a:solidFill>
              <a:latin typeface="Poppins Light"/>
              <a:ea typeface="Poppins Light"/>
              <a:cs typeface="Poppins Light"/>
              <a:sym typeface="Poppins Light"/>
            </a:endParaRPr>
          </a:p>
        </p:txBody>
      </p:sp>
      <p:pic>
        <p:nvPicPr>
          <p:cNvPr id="271" name="Google Shape;271;p33"/>
          <p:cNvPicPr preferRelativeResize="0"/>
          <p:nvPr/>
        </p:nvPicPr>
        <p:blipFill>
          <a:blip r:embed="rId3">
            <a:alphaModFix/>
          </a:blip>
          <a:stretch>
            <a:fillRect/>
          </a:stretch>
        </p:blipFill>
        <p:spPr>
          <a:xfrm>
            <a:off x="695350" y="1308225"/>
            <a:ext cx="7717898" cy="36253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p:nvPr/>
        </p:nvSpPr>
        <p:spPr>
          <a:xfrm>
            <a:off x="-17700" y="428000"/>
            <a:ext cx="9144000" cy="785400"/>
          </a:xfrm>
          <a:prstGeom prst="rect">
            <a:avLst/>
          </a:prstGeom>
          <a:solidFill>
            <a:srgbClr val="041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txBox="1"/>
          <p:nvPr>
            <p:ph type="ctrTitle"/>
          </p:nvPr>
        </p:nvSpPr>
        <p:spPr>
          <a:xfrm>
            <a:off x="481475" y="481100"/>
            <a:ext cx="84525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chemeClr val="lt1"/>
                </a:solidFill>
                <a:latin typeface="Poppins Light"/>
                <a:ea typeface="Poppins Light"/>
                <a:cs typeface="Poppins Light"/>
                <a:sym typeface="Poppins Light"/>
              </a:rPr>
              <a:t>Aplicações das Redes Neurais</a:t>
            </a:r>
            <a:endParaRPr sz="3000">
              <a:solidFill>
                <a:schemeClr val="lt1"/>
              </a:solidFill>
              <a:latin typeface="Poppins Light"/>
              <a:ea typeface="Poppins Light"/>
              <a:cs typeface="Poppins Light"/>
              <a:sym typeface="Poppins Light"/>
            </a:endParaRPr>
          </a:p>
        </p:txBody>
      </p:sp>
      <p:pic>
        <p:nvPicPr>
          <p:cNvPr id="278" name="Google Shape;278;p34"/>
          <p:cNvPicPr preferRelativeResize="0"/>
          <p:nvPr/>
        </p:nvPicPr>
        <p:blipFill>
          <a:blip r:embed="rId3">
            <a:alphaModFix/>
          </a:blip>
          <a:stretch>
            <a:fillRect/>
          </a:stretch>
        </p:blipFill>
        <p:spPr>
          <a:xfrm>
            <a:off x="1962900" y="1746500"/>
            <a:ext cx="1823250" cy="1823250"/>
          </a:xfrm>
          <a:prstGeom prst="rect">
            <a:avLst/>
          </a:prstGeom>
          <a:noFill/>
          <a:ln>
            <a:noFill/>
          </a:ln>
        </p:spPr>
      </p:pic>
      <p:pic>
        <p:nvPicPr>
          <p:cNvPr id="279" name="Google Shape;279;p34"/>
          <p:cNvPicPr preferRelativeResize="0"/>
          <p:nvPr/>
        </p:nvPicPr>
        <p:blipFill>
          <a:blip r:embed="rId4">
            <a:alphaModFix/>
          </a:blip>
          <a:stretch>
            <a:fillRect/>
          </a:stretch>
        </p:blipFill>
        <p:spPr>
          <a:xfrm>
            <a:off x="5427075" y="1688350"/>
            <a:ext cx="1939549" cy="1939549"/>
          </a:xfrm>
          <a:prstGeom prst="rect">
            <a:avLst/>
          </a:prstGeom>
          <a:noFill/>
          <a:ln>
            <a:noFill/>
          </a:ln>
        </p:spPr>
      </p:pic>
      <p:sp>
        <p:nvSpPr>
          <p:cNvPr id="280" name="Google Shape;280;p34"/>
          <p:cNvSpPr txBox="1"/>
          <p:nvPr>
            <p:ph type="ctrTitle"/>
          </p:nvPr>
        </p:nvSpPr>
        <p:spPr>
          <a:xfrm>
            <a:off x="1096125" y="3627900"/>
            <a:ext cx="35568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Classificador</a:t>
            </a:r>
            <a:endParaRPr sz="1500">
              <a:solidFill>
                <a:srgbClr val="04165D"/>
              </a:solidFill>
              <a:latin typeface="Poppins Light"/>
              <a:ea typeface="Poppins Light"/>
              <a:cs typeface="Poppins Light"/>
              <a:sym typeface="Poppins Light"/>
            </a:endParaRPr>
          </a:p>
        </p:txBody>
      </p:sp>
      <p:sp>
        <p:nvSpPr>
          <p:cNvPr id="281" name="Google Shape;281;p34"/>
          <p:cNvSpPr txBox="1"/>
          <p:nvPr>
            <p:ph type="ctrTitle"/>
          </p:nvPr>
        </p:nvSpPr>
        <p:spPr>
          <a:xfrm>
            <a:off x="4618450" y="3627900"/>
            <a:ext cx="35568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Aproximador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Perceptron : O Neurônio Artificial</a:t>
            </a:r>
            <a:endParaRPr sz="3000">
              <a:solidFill>
                <a:srgbClr val="04165D"/>
              </a:solidFill>
              <a:latin typeface="Poppins Light"/>
              <a:ea typeface="Poppins Light"/>
              <a:cs typeface="Poppins Light"/>
              <a:sym typeface="Poppins Light"/>
            </a:endParaRPr>
          </a:p>
        </p:txBody>
      </p:sp>
      <p:sp>
        <p:nvSpPr>
          <p:cNvPr id="287" name="Google Shape;287;p35"/>
          <p:cNvSpPr/>
          <p:nvPr/>
        </p:nvSpPr>
        <p:spPr>
          <a:xfrm>
            <a:off x="6671700" y="0"/>
            <a:ext cx="24723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5"/>
          <p:cNvSpPr txBox="1"/>
          <p:nvPr>
            <p:ph type="ctrTitle"/>
          </p:nvPr>
        </p:nvSpPr>
        <p:spPr>
          <a:xfrm>
            <a:off x="205550" y="948050"/>
            <a:ext cx="60417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O perceptron é um modelo que realiza a soma ponderada das entradas multiplicadas pelos pesos, adiciona um bias e, em seguida, aplica uma função de ativação, geralmente uma função degrau. Ele é usado para classificação binária e determina se a saída é 1 ou 0 com base na comparação com um limiar. Embora seja eficaz em problemas de separação linear, o perceptron tem limitações em tarefas mais complexas que não são linearmente separáveis.</a:t>
            </a:r>
            <a:endParaRPr sz="1200">
              <a:latin typeface="Poppins Light"/>
              <a:ea typeface="Poppins Light"/>
              <a:cs typeface="Poppins Light"/>
              <a:sym typeface="Poppins Light"/>
            </a:endParaRPr>
          </a:p>
        </p:txBody>
      </p:sp>
      <p:pic>
        <p:nvPicPr>
          <p:cNvPr id="289" name="Google Shape;289;p35"/>
          <p:cNvPicPr preferRelativeResize="0"/>
          <p:nvPr/>
        </p:nvPicPr>
        <p:blipFill>
          <a:blip r:embed="rId3">
            <a:alphaModFix/>
          </a:blip>
          <a:stretch>
            <a:fillRect/>
          </a:stretch>
        </p:blipFill>
        <p:spPr>
          <a:xfrm>
            <a:off x="7554750" y="429300"/>
            <a:ext cx="617800" cy="617800"/>
          </a:xfrm>
          <a:prstGeom prst="rect">
            <a:avLst/>
          </a:prstGeom>
          <a:noFill/>
          <a:ln>
            <a:noFill/>
          </a:ln>
        </p:spPr>
      </p:pic>
      <p:sp>
        <p:nvSpPr>
          <p:cNvPr id="290" name="Google Shape;290;p35"/>
          <p:cNvSpPr txBox="1"/>
          <p:nvPr>
            <p:ph type="ctrTitle"/>
          </p:nvPr>
        </p:nvSpPr>
        <p:spPr>
          <a:xfrm>
            <a:off x="6988050" y="1195675"/>
            <a:ext cx="1839600" cy="445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solidFill>
                  <a:schemeClr val="lt1"/>
                </a:solidFill>
                <a:latin typeface="Poppins Light"/>
                <a:ea typeface="Poppins Light"/>
                <a:cs typeface="Poppins Light"/>
                <a:sym typeface="Poppins Light"/>
              </a:rPr>
              <a:t>https://github.com/garotola/MonitoriaIA/blob/master/01%20-%20Aprendendo%20IA/Perceptron/PerceptronSimples.ipynb</a:t>
            </a:r>
            <a:endParaRPr sz="1100">
              <a:solidFill>
                <a:schemeClr val="lt1"/>
              </a:solidFill>
              <a:latin typeface="Poppins Light"/>
              <a:ea typeface="Poppins Light"/>
              <a:cs typeface="Poppins Light"/>
              <a:sym typeface="Poppins Light"/>
            </a:endParaRPr>
          </a:p>
        </p:txBody>
      </p:sp>
      <p:pic>
        <p:nvPicPr>
          <p:cNvPr id="291" name="Google Shape;291;p35"/>
          <p:cNvPicPr preferRelativeResize="0"/>
          <p:nvPr/>
        </p:nvPicPr>
        <p:blipFill>
          <a:blip r:embed="rId4">
            <a:alphaModFix/>
          </a:blip>
          <a:stretch>
            <a:fillRect/>
          </a:stretch>
        </p:blipFill>
        <p:spPr>
          <a:xfrm>
            <a:off x="445687" y="2940125"/>
            <a:ext cx="5875668" cy="22033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Perceptron : Limitação</a:t>
            </a:r>
            <a:endParaRPr sz="3000">
              <a:solidFill>
                <a:srgbClr val="04165D"/>
              </a:solidFill>
              <a:latin typeface="Poppins Light"/>
              <a:ea typeface="Poppins Light"/>
              <a:cs typeface="Poppins Light"/>
              <a:sym typeface="Poppins Light"/>
            </a:endParaRPr>
          </a:p>
        </p:txBody>
      </p:sp>
      <p:sp>
        <p:nvSpPr>
          <p:cNvPr id="297" name="Google Shape;297;p36"/>
          <p:cNvSpPr/>
          <p:nvPr/>
        </p:nvSpPr>
        <p:spPr>
          <a:xfrm>
            <a:off x="6671700" y="0"/>
            <a:ext cx="24723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8" name="Google Shape;298;p36"/>
          <p:cNvPicPr preferRelativeResize="0"/>
          <p:nvPr/>
        </p:nvPicPr>
        <p:blipFill>
          <a:blip r:embed="rId3">
            <a:alphaModFix/>
          </a:blip>
          <a:stretch>
            <a:fillRect/>
          </a:stretch>
        </p:blipFill>
        <p:spPr>
          <a:xfrm>
            <a:off x="951875" y="1475425"/>
            <a:ext cx="5061850" cy="2422600"/>
          </a:xfrm>
          <a:prstGeom prst="rect">
            <a:avLst/>
          </a:prstGeom>
          <a:noFill/>
          <a:ln>
            <a:noFill/>
          </a:ln>
        </p:spPr>
      </p:pic>
      <p:pic>
        <p:nvPicPr>
          <p:cNvPr id="299" name="Google Shape;299;p36"/>
          <p:cNvPicPr preferRelativeResize="0"/>
          <p:nvPr/>
        </p:nvPicPr>
        <p:blipFill>
          <a:blip r:embed="rId4">
            <a:alphaModFix/>
          </a:blip>
          <a:stretch>
            <a:fillRect/>
          </a:stretch>
        </p:blipFill>
        <p:spPr>
          <a:xfrm>
            <a:off x="7554750" y="429300"/>
            <a:ext cx="617800" cy="617800"/>
          </a:xfrm>
          <a:prstGeom prst="rect">
            <a:avLst/>
          </a:prstGeom>
          <a:noFill/>
          <a:ln>
            <a:noFill/>
          </a:ln>
        </p:spPr>
      </p:pic>
      <p:sp>
        <p:nvSpPr>
          <p:cNvPr id="300" name="Google Shape;300;p36"/>
          <p:cNvSpPr txBox="1"/>
          <p:nvPr>
            <p:ph type="ctrTitle"/>
          </p:nvPr>
        </p:nvSpPr>
        <p:spPr>
          <a:xfrm>
            <a:off x="6988050" y="1195675"/>
            <a:ext cx="1839600" cy="445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solidFill>
                  <a:schemeClr val="lt1"/>
                </a:solidFill>
                <a:latin typeface="Poppins Light"/>
                <a:ea typeface="Poppins Light"/>
                <a:cs typeface="Poppins Light"/>
                <a:sym typeface="Poppins Light"/>
              </a:rPr>
              <a:t>https://github.com/garotola/MonitoriaIA/blob/master/01%20-%20Aprendendo%20IA/Perceptron/MLP.ipynb</a:t>
            </a:r>
            <a:endParaRPr sz="1100">
              <a:solidFill>
                <a:schemeClr val="lt1"/>
              </a:solidFill>
              <a:latin typeface="Poppins Light"/>
              <a:ea typeface="Poppins Light"/>
              <a:cs typeface="Poppins Light"/>
              <a:sym typeface="Poppi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MLP - Multilayer Perceptron </a:t>
            </a:r>
            <a:endParaRPr sz="3000">
              <a:solidFill>
                <a:srgbClr val="04165D"/>
              </a:solidFill>
              <a:latin typeface="Poppins Light"/>
              <a:ea typeface="Poppins Light"/>
              <a:cs typeface="Poppins Light"/>
              <a:sym typeface="Poppins Light"/>
            </a:endParaRPr>
          </a:p>
        </p:txBody>
      </p:sp>
      <p:sp>
        <p:nvSpPr>
          <p:cNvPr id="306" name="Google Shape;306;p37"/>
          <p:cNvSpPr txBox="1"/>
          <p:nvPr>
            <p:ph type="ctrTitle"/>
          </p:nvPr>
        </p:nvSpPr>
        <p:spPr>
          <a:xfrm>
            <a:off x="512825" y="1205450"/>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Uma MLP é uma estrutura de processamento de informações composta por camadas de neurônios conectados, onde a saída de um neurônio serve como entrada para os neurônios da camada seguinte. Ela é usada para realizar tarefas de aprendizado de máquina, como classificação, regressão e muito mais, com base na adaptação dos pesos sinápticos durante o treinamento.</a:t>
            </a:r>
            <a:endParaRPr sz="1200">
              <a:latin typeface="Poppins Light"/>
              <a:ea typeface="Poppins Light"/>
              <a:cs typeface="Poppins Light"/>
              <a:sym typeface="Poppins Light"/>
            </a:endParaRPr>
          </a:p>
        </p:txBody>
      </p:sp>
      <p:pic>
        <p:nvPicPr>
          <p:cNvPr id="307" name="Google Shape;307;p37"/>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308" name="Google Shape;308;p37"/>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MLP - Multilayer Perceptron </a:t>
            </a:r>
            <a:endParaRPr sz="3000">
              <a:solidFill>
                <a:srgbClr val="04165D"/>
              </a:solidFill>
              <a:latin typeface="Poppins Light"/>
              <a:ea typeface="Poppins Light"/>
              <a:cs typeface="Poppins Light"/>
              <a:sym typeface="Poppins Light"/>
            </a:endParaRPr>
          </a:p>
        </p:txBody>
      </p:sp>
      <p:pic>
        <p:nvPicPr>
          <p:cNvPr id="314" name="Google Shape;314;p38"/>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315" name="Google Shape;315;p38"/>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8"/>
          <p:cNvSpPr/>
          <p:nvPr/>
        </p:nvSpPr>
        <p:spPr>
          <a:xfrm>
            <a:off x="4742100" y="1428750"/>
            <a:ext cx="911700" cy="2558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38"/>
          <p:cNvSpPr txBox="1"/>
          <p:nvPr>
            <p:ph type="ctrTitle"/>
          </p:nvPr>
        </p:nvSpPr>
        <p:spPr>
          <a:xfrm>
            <a:off x="512825" y="1399500"/>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A camada de entrada é responsável por transmitir os valores de entrada, que podem ser recursos, características ou qualquer tipo de dados relevantes para o problema em questão, para as camadas escondidas e, finalmente, para a camada de saída.</a:t>
            </a:r>
            <a:endParaRPr sz="1200">
              <a:latin typeface="Poppins Light"/>
              <a:ea typeface="Poppins Light"/>
              <a:cs typeface="Poppins Light"/>
              <a:sym typeface="Poppins Light"/>
            </a:endParaRPr>
          </a:p>
        </p:txBody>
      </p:sp>
      <p:sp>
        <p:nvSpPr>
          <p:cNvPr id="318" name="Google Shape;318;p38"/>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Camada de Entrada (Input Layer)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MLP - Multilayer Perceptron </a:t>
            </a:r>
            <a:endParaRPr sz="3000">
              <a:solidFill>
                <a:srgbClr val="04165D"/>
              </a:solidFill>
              <a:latin typeface="Poppins Light"/>
              <a:ea typeface="Poppins Light"/>
              <a:cs typeface="Poppins Light"/>
              <a:sym typeface="Poppins Light"/>
            </a:endParaRPr>
          </a:p>
        </p:txBody>
      </p:sp>
      <p:pic>
        <p:nvPicPr>
          <p:cNvPr id="324" name="Google Shape;324;p39"/>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325" name="Google Shape;325;p39"/>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9"/>
          <p:cNvSpPr/>
          <p:nvPr/>
        </p:nvSpPr>
        <p:spPr>
          <a:xfrm>
            <a:off x="5463275" y="1421950"/>
            <a:ext cx="1836900" cy="2558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9"/>
          <p:cNvSpPr txBox="1"/>
          <p:nvPr>
            <p:ph type="ctrTitle"/>
          </p:nvPr>
        </p:nvSpPr>
        <p:spPr>
          <a:xfrm>
            <a:off x="512825" y="1515175"/>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Entre a camada de entrada e a camada de saída, pode haver uma ou mais camadas escondidas. Cada camada escondida consiste em vários neurônios perceptron. Essas camadas são responsáveis por aprender representações intermediárias dos dados e extrair características complexas dos dados de entrada.</a:t>
            </a:r>
            <a:endParaRPr sz="1200">
              <a:latin typeface="Poppins Light"/>
              <a:ea typeface="Poppins Light"/>
              <a:cs typeface="Poppins Light"/>
              <a:sym typeface="Poppins Light"/>
            </a:endParaRPr>
          </a:p>
        </p:txBody>
      </p:sp>
      <p:sp>
        <p:nvSpPr>
          <p:cNvPr id="328" name="Google Shape;328;p39"/>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Camada Intermediária (Hidden Layer)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MLP - Multilayer Perceptron </a:t>
            </a:r>
            <a:endParaRPr sz="3000">
              <a:solidFill>
                <a:srgbClr val="04165D"/>
              </a:solidFill>
              <a:latin typeface="Poppins Light"/>
              <a:ea typeface="Poppins Light"/>
              <a:cs typeface="Poppins Light"/>
              <a:sym typeface="Poppins Light"/>
            </a:endParaRPr>
          </a:p>
        </p:txBody>
      </p:sp>
      <p:pic>
        <p:nvPicPr>
          <p:cNvPr id="334" name="Google Shape;334;p40"/>
          <p:cNvPicPr preferRelativeResize="0"/>
          <p:nvPr/>
        </p:nvPicPr>
        <p:blipFill>
          <a:blip r:embed="rId3">
            <a:alphaModFix/>
          </a:blip>
          <a:stretch>
            <a:fillRect/>
          </a:stretch>
        </p:blipFill>
        <p:spPr>
          <a:xfrm>
            <a:off x="3982800" y="1205450"/>
            <a:ext cx="4596475" cy="3171575"/>
          </a:xfrm>
          <a:prstGeom prst="rect">
            <a:avLst/>
          </a:prstGeom>
          <a:noFill/>
          <a:ln>
            <a:noFill/>
          </a:ln>
        </p:spPr>
      </p:pic>
      <p:sp>
        <p:nvSpPr>
          <p:cNvPr id="335" name="Google Shape;335;p40"/>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40"/>
          <p:cNvSpPr/>
          <p:nvPr/>
        </p:nvSpPr>
        <p:spPr>
          <a:xfrm>
            <a:off x="7170975" y="1469575"/>
            <a:ext cx="911700" cy="2558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40"/>
          <p:cNvSpPr txBox="1"/>
          <p:nvPr>
            <p:ph type="ctrTitle"/>
          </p:nvPr>
        </p:nvSpPr>
        <p:spPr>
          <a:xfrm>
            <a:off x="512825" y="1399500"/>
            <a:ext cx="30141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200">
                <a:latin typeface="Poppins Light"/>
                <a:ea typeface="Poppins Light"/>
                <a:cs typeface="Poppins Light"/>
                <a:sym typeface="Poppins Light"/>
              </a:rPr>
              <a:t>A última camada da rede, onde os neurônios produzem a saída final da rede. Dependendo do tipo de problema, pode haver um ou mais neurônios na camada de saída. Por exemplo, em uma tarefa de classificação binária, pode haver um neurônio de saída, enquanto em uma tarefa de classificação de várias classes, pode haver um neurônio por classe.</a:t>
            </a:r>
            <a:endParaRPr sz="1200">
              <a:latin typeface="Poppins Light"/>
              <a:ea typeface="Poppins Light"/>
              <a:cs typeface="Poppins Light"/>
              <a:sym typeface="Poppins Light"/>
            </a:endParaRPr>
          </a:p>
        </p:txBody>
      </p:sp>
      <p:sp>
        <p:nvSpPr>
          <p:cNvPr id="338" name="Google Shape;338;p40"/>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Camada de Saída(Output Layer)</a:t>
            </a:r>
            <a:endParaRPr sz="1500">
              <a:solidFill>
                <a:srgbClr val="04165D"/>
              </a:solidFill>
              <a:latin typeface="Poppins Light"/>
              <a:ea typeface="Poppins Light"/>
              <a:cs typeface="Poppins Light"/>
              <a:sym typeface="Poppi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MLP - Multilayer Perceptron </a:t>
            </a:r>
            <a:endParaRPr sz="3000">
              <a:solidFill>
                <a:srgbClr val="04165D"/>
              </a:solidFill>
              <a:latin typeface="Poppins Light"/>
              <a:ea typeface="Poppins Light"/>
              <a:cs typeface="Poppins Light"/>
              <a:sym typeface="Poppins Light"/>
            </a:endParaRPr>
          </a:p>
        </p:txBody>
      </p:sp>
      <p:sp>
        <p:nvSpPr>
          <p:cNvPr id="344" name="Google Shape;344;p41"/>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41"/>
          <p:cNvSpPr txBox="1"/>
          <p:nvPr>
            <p:ph type="ctrTitle"/>
          </p:nvPr>
        </p:nvSpPr>
        <p:spPr>
          <a:xfrm>
            <a:off x="512825" y="1399500"/>
            <a:ext cx="78486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Poppins Light"/>
                <a:ea typeface="Poppins Light"/>
                <a:cs typeface="Poppins Light"/>
                <a:sym typeface="Poppins Light"/>
              </a:rPr>
              <a:t>A função de ativação representa o efeito que a entrada interna e o estado atual de ativação exercem na definição do próximo estado de ativação da unidade. A partir dela, é possível resolver problemas mais complexos.</a:t>
            </a:r>
            <a:endParaRPr sz="1400">
              <a:latin typeface="Poppins Light"/>
              <a:ea typeface="Poppins Light"/>
              <a:cs typeface="Poppins Light"/>
              <a:sym typeface="Poppins Light"/>
            </a:endParaRPr>
          </a:p>
        </p:txBody>
      </p:sp>
      <p:sp>
        <p:nvSpPr>
          <p:cNvPr id="346" name="Google Shape;346;p41"/>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Função de ativação</a:t>
            </a:r>
            <a:endParaRPr sz="1500">
              <a:solidFill>
                <a:srgbClr val="04165D"/>
              </a:solidFill>
              <a:latin typeface="Poppins Light"/>
              <a:ea typeface="Poppins Light"/>
              <a:cs typeface="Poppins Light"/>
              <a:sym typeface="Poppins Light"/>
            </a:endParaRPr>
          </a:p>
        </p:txBody>
      </p:sp>
      <p:pic>
        <p:nvPicPr>
          <p:cNvPr id="347" name="Google Shape;347;p41"/>
          <p:cNvPicPr preferRelativeResize="0"/>
          <p:nvPr/>
        </p:nvPicPr>
        <p:blipFill>
          <a:blip r:embed="rId3">
            <a:alphaModFix/>
          </a:blip>
          <a:stretch>
            <a:fillRect/>
          </a:stretch>
        </p:blipFill>
        <p:spPr>
          <a:xfrm>
            <a:off x="2459325" y="2544025"/>
            <a:ext cx="3905151" cy="2301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205550" y="268850"/>
            <a:ext cx="44754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Abordagens</a:t>
            </a:r>
            <a:endParaRPr sz="3000">
              <a:solidFill>
                <a:srgbClr val="04165D"/>
              </a:solidFill>
              <a:latin typeface="Poppins Light"/>
              <a:ea typeface="Poppins Light"/>
              <a:cs typeface="Poppins Light"/>
              <a:sym typeface="Poppins Light"/>
            </a:endParaRPr>
          </a:p>
        </p:txBody>
      </p:sp>
      <p:sp>
        <p:nvSpPr>
          <p:cNvPr id="79" name="Google Shape;79;p15"/>
          <p:cNvSpPr/>
          <p:nvPr/>
        </p:nvSpPr>
        <p:spPr>
          <a:xfrm>
            <a:off x="1156375" y="973500"/>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txBox="1"/>
          <p:nvPr/>
        </p:nvSpPr>
        <p:spPr>
          <a:xfrm>
            <a:off x="1068325" y="2515175"/>
            <a:ext cx="141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Simbólica</a:t>
            </a:r>
            <a:endParaRPr sz="1800">
              <a:solidFill>
                <a:schemeClr val="dk1"/>
              </a:solidFill>
              <a:latin typeface="Poppins Light"/>
              <a:ea typeface="Poppins Light"/>
              <a:cs typeface="Poppins Light"/>
              <a:sym typeface="Poppins Light"/>
            </a:endParaRPr>
          </a:p>
        </p:txBody>
      </p:sp>
      <p:sp>
        <p:nvSpPr>
          <p:cNvPr id="81" name="Google Shape;81;p15"/>
          <p:cNvSpPr txBox="1"/>
          <p:nvPr/>
        </p:nvSpPr>
        <p:spPr>
          <a:xfrm>
            <a:off x="2648138" y="2515175"/>
            <a:ext cx="1669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Conexionista </a:t>
            </a:r>
            <a:endParaRPr sz="1800">
              <a:solidFill>
                <a:schemeClr val="dk1"/>
              </a:solidFill>
              <a:latin typeface="Poppins Light"/>
              <a:ea typeface="Poppins Light"/>
              <a:cs typeface="Poppins Light"/>
              <a:sym typeface="Poppins Light"/>
            </a:endParaRPr>
          </a:p>
        </p:txBody>
      </p:sp>
      <p:sp>
        <p:nvSpPr>
          <p:cNvPr id="82" name="Google Shape;82;p15"/>
          <p:cNvSpPr txBox="1"/>
          <p:nvPr/>
        </p:nvSpPr>
        <p:spPr>
          <a:xfrm>
            <a:off x="5997825" y="2515175"/>
            <a:ext cx="211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Probabilística</a:t>
            </a:r>
            <a:endParaRPr sz="1800">
              <a:solidFill>
                <a:schemeClr val="dk1"/>
              </a:solidFill>
              <a:latin typeface="Poppins Light"/>
              <a:ea typeface="Poppins Light"/>
              <a:cs typeface="Poppins Light"/>
              <a:sym typeface="Poppins Light"/>
            </a:endParaRPr>
          </a:p>
        </p:txBody>
      </p:sp>
      <p:sp>
        <p:nvSpPr>
          <p:cNvPr id="83" name="Google Shape;83;p15"/>
          <p:cNvSpPr txBox="1"/>
          <p:nvPr/>
        </p:nvSpPr>
        <p:spPr>
          <a:xfrm>
            <a:off x="4303988" y="2515175"/>
            <a:ext cx="193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Evolucionária</a:t>
            </a:r>
            <a:endParaRPr sz="1800">
              <a:solidFill>
                <a:schemeClr val="dk1"/>
              </a:solidFill>
              <a:latin typeface="Poppins Light"/>
              <a:ea typeface="Poppins Light"/>
              <a:cs typeface="Poppins Light"/>
              <a:sym typeface="Poppins Light"/>
            </a:endParaRPr>
          </a:p>
        </p:txBody>
      </p:sp>
      <p:sp>
        <p:nvSpPr>
          <p:cNvPr id="84" name="Google Shape;84;p15"/>
          <p:cNvSpPr txBox="1"/>
          <p:nvPr/>
        </p:nvSpPr>
        <p:spPr>
          <a:xfrm>
            <a:off x="3160000" y="4544000"/>
            <a:ext cx="250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Comportamental</a:t>
            </a:r>
            <a:endParaRPr sz="1800">
              <a:solidFill>
                <a:schemeClr val="dk1"/>
              </a:solidFill>
              <a:latin typeface="Poppins Light"/>
              <a:ea typeface="Poppins Light"/>
              <a:cs typeface="Poppins Light"/>
              <a:sym typeface="Poppins Light"/>
            </a:endParaRPr>
          </a:p>
        </p:txBody>
      </p:sp>
      <p:sp>
        <p:nvSpPr>
          <p:cNvPr id="85" name="Google Shape;85;p15"/>
          <p:cNvSpPr txBox="1"/>
          <p:nvPr/>
        </p:nvSpPr>
        <p:spPr>
          <a:xfrm>
            <a:off x="5494425" y="4327925"/>
            <a:ext cx="2031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Teoria dos jogos</a:t>
            </a:r>
            <a:endParaRPr sz="1800">
              <a:solidFill>
                <a:schemeClr val="dk1"/>
              </a:solidFill>
              <a:latin typeface="Poppins Light"/>
              <a:ea typeface="Poppins Light"/>
              <a:cs typeface="Poppins Light"/>
              <a:sym typeface="Poppins Light"/>
            </a:endParaRPr>
          </a:p>
        </p:txBody>
      </p:sp>
      <p:sp>
        <p:nvSpPr>
          <p:cNvPr id="86" name="Google Shape;86;p15"/>
          <p:cNvSpPr txBox="1"/>
          <p:nvPr/>
        </p:nvSpPr>
        <p:spPr>
          <a:xfrm>
            <a:off x="1241950" y="4513850"/>
            <a:ext cx="250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Poppins Light"/>
                <a:ea typeface="Poppins Light"/>
                <a:cs typeface="Poppins Light"/>
                <a:sym typeface="Poppins Light"/>
              </a:rPr>
              <a:t>Lógica Difusa</a:t>
            </a:r>
            <a:endParaRPr sz="1800">
              <a:solidFill>
                <a:schemeClr val="dk1"/>
              </a:solidFill>
              <a:latin typeface="Poppins Light"/>
              <a:ea typeface="Poppins Light"/>
              <a:cs typeface="Poppins Light"/>
              <a:sym typeface="Poppins Light"/>
            </a:endParaRPr>
          </a:p>
        </p:txBody>
      </p:sp>
      <p:sp>
        <p:nvSpPr>
          <p:cNvPr id="87" name="Google Shape;87;p15"/>
          <p:cNvSpPr/>
          <p:nvPr/>
        </p:nvSpPr>
        <p:spPr>
          <a:xfrm>
            <a:off x="2865625" y="973500"/>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p:nvPr/>
        </p:nvSpPr>
        <p:spPr>
          <a:xfrm>
            <a:off x="4640388" y="973500"/>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5"/>
          <p:cNvSpPr/>
          <p:nvPr/>
        </p:nvSpPr>
        <p:spPr>
          <a:xfrm>
            <a:off x="6439875" y="948050"/>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5"/>
          <p:cNvSpPr/>
          <p:nvPr/>
        </p:nvSpPr>
        <p:spPr>
          <a:xfrm>
            <a:off x="1879150" y="2911975"/>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5"/>
          <p:cNvSpPr/>
          <p:nvPr/>
        </p:nvSpPr>
        <p:spPr>
          <a:xfrm>
            <a:off x="3797200" y="2911975"/>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5"/>
          <p:cNvSpPr/>
          <p:nvPr/>
        </p:nvSpPr>
        <p:spPr>
          <a:xfrm>
            <a:off x="5892813" y="2911975"/>
            <a:ext cx="1234500" cy="1497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 name="Google Shape;93;p15"/>
          <p:cNvPicPr preferRelativeResize="0"/>
          <p:nvPr/>
        </p:nvPicPr>
        <p:blipFill>
          <a:blip r:embed="rId3">
            <a:alphaModFix/>
          </a:blip>
          <a:stretch>
            <a:fillRect/>
          </a:stretch>
        </p:blipFill>
        <p:spPr>
          <a:xfrm>
            <a:off x="4772788" y="1199788"/>
            <a:ext cx="994426" cy="994426"/>
          </a:xfrm>
          <a:prstGeom prst="rect">
            <a:avLst/>
          </a:prstGeom>
          <a:noFill/>
          <a:ln>
            <a:noFill/>
          </a:ln>
        </p:spPr>
      </p:pic>
      <p:pic>
        <p:nvPicPr>
          <p:cNvPr id="94" name="Google Shape;94;p15"/>
          <p:cNvPicPr preferRelativeResize="0"/>
          <p:nvPr/>
        </p:nvPicPr>
        <p:blipFill>
          <a:blip r:embed="rId4">
            <a:alphaModFix/>
          </a:blip>
          <a:stretch>
            <a:fillRect/>
          </a:stretch>
        </p:blipFill>
        <p:spPr>
          <a:xfrm>
            <a:off x="1970562" y="3135087"/>
            <a:ext cx="1051675" cy="1051675"/>
          </a:xfrm>
          <a:prstGeom prst="rect">
            <a:avLst/>
          </a:prstGeom>
          <a:noFill/>
          <a:ln>
            <a:noFill/>
          </a:ln>
        </p:spPr>
      </p:pic>
      <p:pic>
        <p:nvPicPr>
          <p:cNvPr id="95" name="Google Shape;95;p15"/>
          <p:cNvPicPr preferRelativeResize="0"/>
          <p:nvPr/>
        </p:nvPicPr>
        <p:blipFill>
          <a:blip r:embed="rId5">
            <a:alphaModFix/>
          </a:blip>
          <a:stretch>
            <a:fillRect/>
          </a:stretch>
        </p:blipFill>
        <p:spPr>
          <a:xfrm>
            <a:off x="2957039" y="1171173"/>
            <a:ext cx="1051675" cy="1051675"/>
          </a:xfrm>
          <a:prstGeom prst="rect">
            <a:avLst/>
          </a:prstGeom>
          <a:noFill/>
          <a:ln>
            <a:noFill/>
          </a:ln>
        </p:spPr>
      </p:pic>
      <p:pic>
        <p:nvPicPr>
          <p:cNvPr id="96" name="Google Shape;96;p15"/>
          <p:cNvPicPr preferRelativeResize="0"/>
          <p:nvPr/>
        </p:nvPicPr>
        <p:blipFill>
          <a:blip r:embed="rId6">
            <a:alphaModFix/>
          </a:blip>
          <a:stretch>
            <a:fillRect/>
          </a:stretch>
        </p:blipFill>
        <p:spPr>
          <a:xfrm>
            <a:off x="6559914" y="1225229"/>
            <a:ext cx="994426" cy="994446"/>
          </a:xfrm>
          <a:prstGeom prst="rect">
            <a:avLst/>
          </a:prstGeom>
          <a:noFill/>
          <a:ln>
            <a:noFill/>
          </a:ln>
        </p:spPr>
      </p:pic>
      <p:pic>
        <p:nvPicPr>
          <p:cNvPr id="97" name="Google Shape;97;p15"/>
          <p:cNvPicPr preferRelativeResize="0"/>
          <p:nvPr/>
        </p:nvPicPr>
        <p:blipFill>
          <a:blip r:embed="rId7">
            <a:alphaModFix/>
          </a:blip>
          <a:stretch>
            <a:fillRect/>
          </a:stretch>
        </p:blipFill>
        <p:spPr>
          <a:xfrm>
            <a:off x="6012863" y="3155188"/>
            <a:ext cx="994426" cy="994426"/>
          </a:xfrm>
          <a:prstGeom prst="rect">
            <a:avLst/>
          </a:prstGeom>
          <a:noFill/>
          <a:ln>
            <a:noFill/>
          </a:ln>
        </p:spPr>
      </p:pic>
      <p:pic>
        <p:nvPicPr>
          <p:cNvPr id="98" name="Google Shape;98;p15"/>
          <p:cNvPicPr preferRelativeResize="0"/>
          <p:nvPr/>
        </p:nvPicPr>
        <p:blipFill>
          <a:blip r:embed="rId8">
            <a:alphaModFix/>
          </a:blip>
          <a:stretch>
            <a:fillRect/>
          </a:stretch>
        </p:blipFill>
        <p:spPr>
          <a:xfrm>
            <a:off x="3888613" y="3126575"/>
            <a:ext cx="1051675" cy="1051675"/>
          </a:xfrm>
          <a:prstGeom prst="rect">
            <a:avLst/>
          </a:prstGeom>
          <a:noFill/>
          <a:ln>
            <a:noFill/>
          </a:ln>
        </p:spPr>
      </p:pic>
      <p:pic>
        <p:nvPicPr>
          <p:cNvPr id="99" name="Google Shape;99;p15"/>
          <p:cNvPicPr preferRelativeResize="0"/>
          <p:nvPr/>
        </p:nvPicPr>
        <p:blipFill>
          <a:blip r:embed="rId9">
            <a:alphaModFix/>
          </a:blip>
          <a:stretch>
            <a:fillRect/>
          </a:stretch>
        </p:blipFill>
        <p:spPr>
          <a:xfrm>
            <a:off x="1316450" y="1274438"/>
            <a:ext cx="914350" cy="914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Dados </a:t>
            </a:r>
            <a:endParaRPr sz="3000">
              <a:solidFill>
                <a:srgbClr val="04165D"/>
              </a:solidFill>
              <a:latin typeface="Poppins Light"/>
              <a:ea typeface="Poppins Light"/>
              <a:cs typeface="Poppins Light"/>
              <a:sym typeface="Poppins Light"/>
            </a:endParaRPr>
          </a:p>
        </p:txBody>
      </p:sp>
      <p:sp>
        <p:nvSpPr>
          <p:cNvPr id="353" name="Google Shape;353;p42"/>
          <p:cNvSpPr/>
          <p:nvPr/>
        </p:nvSpPr>
        <p:spPr>
          <a:xfrm>
            <a:off x="9035150" y="0"/>
            <a:ext cx="108900" cy="51435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42"/>
          <p:cNvSpPr txBox="1"/>
          <p:nvPr>
            <p:ph type="ctrTitle"/>
          </p:nvPr>
        </p:nvSpPr>
        <p:spPr>
          <a:xfrm>
            <a:off x="501650" y="1701325"/>
            <a:ext cx="78954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400">
                <a:latin typeface="Poppins Light"/>
                <a:ea typeface="Poppins Light"/>
                <a:cs typeface="Poppins Light"/>
                <a:sym typeface="Poppins Light"/>
              </a:rPr>
              <a:t>A rede neural aprende com os dados que são repassados para ela. A prática comum é dividir o conjunto de dados em três partes principais: conjunto de treinamento, conjunto de validação e conjunto de teste. Cada conjunto desempenha um papel específico no treinamento e avaliação da rede neural. </a:t>
            </a:r>
            <a:endParaRPr sz="1400">
              <a:latin typeface="Poppins Light"/>
              <a:ea typeface="Poppins Light"/>
              <a:cs typeface="Poppins Light"/>
              <a:sym typeface="Poppins Light"/>
            </a:endParaRPr>
          </a:p>
        </p:txBody>
      </p:sp>
      <p:sp>
        <p:nvSpPr>
          <p:cNvPr id="355" name="Google Shape;355;p42"/>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Treinamento, Validação e Teste</a:t>
            </a:r>
            <a:endParaRPr sz="1500">
              <a:solidFill>
                <a:srgbClr val="04165D"/>
              </a:solidFill>
              <a:latin typeface="Poppins Light"/>
              <a:ea typeface="Poppins Light"/>
              <a:cs typeface="Poppins Light"/>
              <a:sym typeface="Poppins Light"/>
            </a:endParaRPr>
          </a:p>
        </p:txBody>
      </p:sp>
      <p:pic>
        <p:nvPicPr>
          <p:cNvPr id="356" name="Google Shape;356;p42"/>
          <p:cNvPicPr preferRelativeResize="0"/>
          <p:nvPr/>
        </p:nvPicPr>
        <p:blipFill>
          <a:blip r:embed="rId3">
            <a:alphaModFix/>
          </a:blip>
          <a:stretch>
            <a:fillRect/>
          </a:stretch>
        </p:blipFill>
        <p:spPr>
          <a:xfrm>
            <a:off x="180663" y="948050"/>
            <a:ext cx="8537375" cy="397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ctrTitle"/>
          </p:nvPr>
        </p:nvSpPr>
        <p:spPr>
          <a:xfrm>
            <a:off x="205550" y="268850"/>
            <a:ext cx="44754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Aprendizado </a:t>
            </a:r>
            <a:endParaRPr sz="3000">
              <a:solidFill>
                <a:srgbClr val="04165D"/>
              </a:solidFill>
              <a:latin typeface="Poppins Light"/>
              <a:ea typeface="Poppins Light"/>
              <a:cs typeface="Poppins Light"/>
              <a:sym typeface="Poppins Light"/>
            </a:endParaRPr>
          </a:p>
        </p:txBody>
      </p:sp>
      <p:sp>
        <p:nvSpPr>
          <p:cNvPr id="362" name="Google Shape;362;p43"/>
          <p:cNvSpPr txBox="1"/>
          <p:nvPr/>
        </p:nvSpPr>
        <p:spPr>
          <a:xfrm>
            <a:off x="933200" y="1799975"/>
            <a:ext cx="28632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pt-BR" sz="1800">
                <a:solidFill>
                  <a:schemeClr val="dk1"/>
                </a:solidFill>
                <a:latin typeface="Poppins Light"/>
                <a:ea typeface="Poppins Light"/>
                <a:cs typeface="Poppins Light"/>
                <a:sym typeface="Poppins Light"/>
              </a:rPr>
              <a:t>Supervisionado</a:t>
            </a:r>
            <a:endParaRPr sz="1800">
              <a:solidFill>
                <a:schemeClr val="dk1"/>
              </a:solidFill>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solidFill>
                  <a:schemeClr val="dk1"/>
                </a:solidFill>
                <a:latin typeface="Poppins Light"/>
                <a:ea typeface="Poppins Light"/>
                <a:cs typeface="Poppins Light"/>
                <a:sym typeface="Poppins Light"/>
              </a:rPr>
              <a:t>Não supervisionado</a:t>
            </a:r>
            <a:endParaRPr sz="1800">
              <a:solidFill>
                <a:schemeClr val="dk1"/>
              </a:solidFill>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solidFill>
                  <a:schemeClr val="dk1"/>
                </a:solidFill>
                <a:latin typeface="Poppins Light"/>
                <a:ea typeface="Poppins Light"/>
                <a:cs typeface="Poppins Light"/>
                <a:sym typeface="Poppins Light"/>
              </a:rPr>
              <a:t>Por reforço</a:t>
            </a:r>
            <a:endParaRPr sz="1800">
              <a:solidFill>
                <a:schemeClr val="dk1"/>
              </a:solidFill>
              <a:latin typeface="Poppins Light"/>
              <a:ea typeface="Poppins Light"/>
              <a:cs typeface="Poppins Light"/>
              <a:sym typeface="Poppins Light"/>
            </a:endParaRPr>
          </a:p>
        </p:txBody>
      </p:sp>
      <p:grpSp>
        <p:nvGrpSpPr>
          <p:cNvPr id="363" name="Google Shape;363;p43"/>
          <p:cNvGrpSpPr/>
          <p:nvPr/>
        </p:nvGrpSpPr>
        <p:grpSpPr>
          <a:xfrm flipH="1">
            <a:off x="4792125" y="0"/>
            <a:ext cx="4351876" cy="5143501"/>
            <a:chOff x="0" y="0"/>
            <a:chExt cx="4351876" cy="5143501"/>
          </a:xfrm>
        </p:grpSpPr>
        <p:pic>
          <p:nvPicPr>
            <p:cNvPr id="364" name="Google Shape;364;p43"/>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365" name="Google Shape;365;p43"/>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366" name="Google Shape;366;p43"/>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44"/>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Aprendizado</a:t>
            </a:r>
            <a:endParaRPr sz="3500">
              <a:solidFill>
                <a:schemeClr val="lt1"/>
              </a:solidFill>
              <a:latin typeface="Poppins Light"/>
              <a:ea typeface="Poppins Light"/>
              <a:cs typeface="Poppins Light"/>
              <a:sym typeface="Poppins Light"/>
            </a:endParaRPr>
          </a:p>
        </p:txBody>
      </p:sp>
      <p:sp>
        <p:nvSpPr>
          <p:cNvPr id="373" name="Google Shape;373;p44"/>
          <p:cNvSpPr txBox="1"/>
          <p:nvPr/>
        </p:nvSpPr>
        <p:spPr>
          <a:xfrm>
            <a:off x="356150" y="1257613"/>
            <a:ext cx="8520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A aprendizagem em Inteligência Artificial (IA) refere-se à capacidade de um sistema ou algoritmo adquirir conhecimento e melhorar o desempenho em tarefas específicas com base em dados..</a:t>
            </a:r>
            <a:endParaRPr>
              <a:latin typeface="Poppins Light"/>
              <a:ea typeface="Poppins Light"/>
              <a:cs typeface="Poppins Light"/>
              <a:sym typeface="Poppins Light"/>
            </a:endParaRPr>
          </a:p>
        </p:txBody>
      </p:sp>
      <p:sp>
        <p:nvSpPr>
          <p:cNvPr id="374" name="Google Shape;374;p44"/>
          <p:cNvSpPr txBox="1"/>
          <p:nvPr/>
        </p:nvSpPr>
        <p:spPr>
          <a:xfrm>
            <a:off x="382050" y="2617725"/>
            <a:ext cx="231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a:ea typeface="Poppins"/>
                <a:cs typeface="Poppins"/>
                <a:sym typeface="Poppins"/>
              </a:rPr>
              <a:t>Supervisionado</a:t>
            </a:r>
            <a:endParaRPr>
              <a:latin typeface="Poppins"/>
              <a:ea typeface="Poppins"/>
              <a:cs typeface="Poppins"/>
              <a:sym typeface="Poppins"/>
            </a:endParaRPr>
          </a:p>
        </p:txBody>
      </p:sp>
      <p:sp>
        <p:nvSpPr>
          <p:cNvPr id="375" name="Google Shape;375;p44"/>
          <p:cNvSpPr txBox="1"/>
          <p:nvPr/>
        </p:nvSpPr>
        <p:spPr>
          <a:xfrm>
            <a:off x="3533850" y="2617725"/>
            <a:ext cx="20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Poppins"/>
                <a:ea typeface="Poppins"/>
                <a:cs typeface="Poppins"/>
                <a:sym typeface="Poppins"/>
              </a:rPr>
              <a:t>Não supervisionado</a:t>
            </a:r>
            <a:endParaRPr>
              <a:latin typeface="Poppins"/>
              <a:ea typeface="Poppins"/>
              <a:cs typeface="Poppins"/>
              <a:sym typeface="Poppins"/>
            </a:endParaRPr>
          </a:p>
        </p:txBody>
      </p:sp>
      <p:sp>
        <p:nvSpPr>
          <p:cNvPr id="376" name="Google Shape;376;p44"/>
          <p:cNvSpPr txBox="1"/>
          <p:nvPr/>
        </p:nvSpPr>
        <p:spPr>
          <a:xfrm>
            <a:off x="6950250" y="2617725"/>
            <a:ext cx="18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Poppins"/>
                <a:ea typeface="Poppins"/>
                <a:cs typeface="Poppins"/>
                <a:sym typeface="Poppins"/>
              </a:rPr>
              <a:t>Por Reforço</a:t>
            </a:r>
            <a:endParaRPr>
              <a:latin typeface="Poppins"/>
              <a:ea typeface="Poppins"/>
              <a:cs typeface="Poppins"/>
              <a:sym typeface="Poppins"/>
            </a:endParaRPr>
          </a:p>
        </p:txBody>
      </p:sp>
      <p:cxnSp>
        <p:nvCxnSpPr>
          <p:cNvPr id="377" name="Google Shape;377;p44"/>
          <p:cNvCxnSpPr/>
          <p:nvPr/>
        </p:nvCxnSpPr>
        <p:spPr>
          <a:xfrm>
            <a:off x="481100" y="2292300"/>
            <a:ext cx="8270700" cy="282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44"/>
          <p:cNvSpPr txBox="1"/>
          <p:nvPr/>
        </p:nvSpPr>
        <p:spPr>
          <a:xfrm>
            <a:off x="431550" y="3226863"/>
            <a:ext cx="22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Light"/>
                <a:ea typeface="Poppins Light"/>
                <a:cs typeface="Poppins Light"/>
                <a:sym typeface="Poppins Light"/>
              </a:rPr>
              <a:t>Aprende com dados Rotulados</a:t>
            </a:r>
            <a:endParaRPr>
              <a:latin typeface="Poppins Light"/>
              <a:ea typeface="Poppins Light"/>
              <a:cs typeface="Poppins Light"/>
              <a:sym typeface="Poppins Light"/>
            </a:endParaRPr>
          </a:p>
        </p:txBody>
      </p:sp>
      <p:sp>
        <p:nvSpPr>
          <p:cNvPr id="379" name="Google Shape;379;p44"/>
          <p:cNvSpPr txBox="1"/>
          <p:nvPr/>
        </p:nvSpPr>
        <p:spPr>
          <a:xfrm>
            <a:off x="431550" y="4051400"/>
            <a:ext cx="22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Light"/>
                <a:ea typeface="Poppins Light"/>
                <a:cs typeface="Poppins Light"/>
                <a:sym typeface="Poppins Light"/>
              </a:rPr>
              <a:t>Classificação e Regressão</a:t>
            </a:r>
            <a:endParaRPr>
              <a:latin typeface="Poppins Light"/>
              <a:ea typeface="Poppins Light"/>
              <a:cs typeface="Poppins Light"/>
              <a:sym typeface="Poppins Light"/>
            </a:endParaRPr>
          </a:p>
        </p:txBody>
      </p:sp>
      <p:sp>
        <p:nvSpPr>
          <p:cNvPr id="380" name="Google Shape;380;p44"/>
          <p:cNvSpPr txBox="1"/>
          <p:nvPr/>
        </p:nvSpPr>
        <p:spPr>
          <a:xfrm>
            <a:off x="3422400" y="3226863"/>
            <a:ext cx="22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Light"/>
                <a:ea typeface="Poppins Light"/>
                <a:cs typeface="Poppins Light"/>
                <a:sym typeface="Poppins Light"/>
              </a:rPr>
              <a:t>Aprende com dados não Rotulados</a:t>
            </a:r>
            <a:endParaRPr>
              <a:latin typeface="Poppins Light"/>
              <a:ea typeface="Poppins Light"/>
              <a:cs typeface="Poppins Light"/>
              <a:sym typeface="Poppins Light"/>
            </a:endParaRPr>
          </a:p>
        </p:txBody>
      </p:sp>
      <p:sp>
        <p:nvSpPr>
          <p:cNvPr id="381" name="Google Shape;381;p44"/>
          <p:cNvSpPr txBox="1"/>
          <p:nvPr/>
        </p:nvSpPr>
        <p:spPr>
          <a:xfrm>
            <a:off x="3422400" y="4051400"/>
            <a:ext cx="221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Light"/>
                <a:ea typeface="Poppins Light"/>
                <a:cs typeface="Poppins Light"/>
                <a:sym typeface="Poppins Light"/>
              </a:rPr>
              <a:t>Agrupamento, Associação e Generalização</a:t>
            </a:r>
            <a:endParaRPr>
              <a:latin typeface="Poppins Light"/>
              <a:ea typeface="Poppins Light"/>
              <a:cs typeface="Poppins Light"/>
              <a:sym typeface="Poppins Light"/>
            </a:endParaRPr>
          </a:p>
        </p:txBody>
      </p:sp>
      <p:sp>
        <p:nvSpPr>
          <p:cNvPr id="382" name="Google Shape;382;p44"/>
          <p:cNvSpPr txBox="1"/>
          <p:nvPr/>
        </p:nvSpPr>
        <p:spPr>
          <a:xfrm>
            <a:off x="6413250" y="3120848"/>
            <a:ext cx="22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Light"/>
                <a:ea typeface="Poppins Light"/>
                <a:cs typeface="Poppins Light"/>
                <a:sym typeface="Poppins Light"/>
              </a:rPr>
              <a:t>Aprenda através da recompensa</a:t>
            </a:r>
            <a:endParaRPr>
              <a:latin typeface="Poppins Light"/>
              <a:ea typeface="Poppins Light"/>
              <a:cs typeface="Poppins Light"/>
              <a:sym typeface="Poppins Light"/>
            </a:endParaRPr>
          </a:p>
        </p:txBody>
      </p:sp>
      <p:sp>
        <p:nvSpPr>
          <p:cNvPr id="383" name="Google Shape;383;p44"/>
          <p:cNvSpPr txBox="1"/>
          <p:nvPr/>
        </p:nvSpPr>
        <p:spPr>
          <a:xfrm>
            <a:off x="6413250" y="4083075"/>
            <a:ext cx="22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Poppins Light"/>
                <a:ea typeface="Poppins Light"/>
                <a:cs typeface="Poppins Light"/>
                <a:sym typeface="Poppins Light"/>
              </a:rPr>
              <a:t>Decisão em tempo real e Jogos</a:t>
            </a:r>
            <a:endParaRPr>
              <a:latin typeface="Poppins Light"/>
              <a:ea typeface="Poppins Light"/>
              <a:cs typeface="Poppins Light"/>
              <a:sym typeface="Poppins Light"/>
            </a:endParaRPr>
          </a:p>
        </p:txBody>
      </p:sp>
      <p:pic>
        <p:nvPicPr>
          <p:cNvPr id="384" name="Google Shape;384;p44"/>
          <p:cNvPicPr preferRelativeResize="0"/>
          <p:nvPr/>
        </p:nvPicPr>
        <p:blipFill>
          <a:blip r:embed="rId3">
            <a:alphaModFix/>
          </a:blip>
          <a:stretch>
            <a:fillRect/>
          </a:stretch>
        </p:blipFill>
        <p:spPr>
          <a:xfrm>
            <a:off x="437300" y="247625"/>
            <a:ext cx="1066650" cy="7500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45"/>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Aprendizado</a:t>
            </a:r>
            <a:endParaRPr sz="3500">
              <a:solidFill>
                <a:schemeClr val="lt1"/>
              </a:solidFill>
              <a:latin typeface="Poppins Light"/>
              <a:ea typeface="Poppins Light"/>
              <a:cs typeface="Poppins Light"/>
              <a:sym typeface="Poppins Light"/>
            </a:endParaRPr>
          </a:p>
        </p:txBody>
      </p:sp>
      <p:pic>
        <p:nvPicPr>
          <p:cNvPr id="391" name="Google Shape;391;p45"/>
          <p:cNvPicPr preferRelativeResize="0"/>
          <p:nvPr/>
        </p:nvPicPr>
        <p:blipFill>
          <a:blip r:embed="rId3">
            <a:alphaModFix/>
          </a:blip>
          <a:stretch>
            <a:fillRect/>
          </a:stretch>
        </p:blipFill>
        <p:spPr>
          <a:xfrm>
            <a:off x="437300" y="247625"/>
            <a:ext cx="1066650" cy="750001"/>
          </a:xfrm>
          <a:prstGeom prst="rect">
            <a:avLst/>
          </a:prstGeom>
          <a:noFill/>
          <a:ln>
            <a:noFill/>
          </a:ln>
        </p:spPr>
      </p:pic>
      <p:pic>
        <p:nvPicPr>
          <p:cNvPr id="392" name="Google Shape;392;p45"/>
          <p:cNvPicPr preferRelativeResize="0"/>
          <p:nvPr/>
        </p:nvPicPr>
        <p:blipFill>
          <a:blip r:embed="rId4">
            <a:alphaModFix/>
          </a:blip>
          <a:stretch>
            <a:fillRect/>
          </a:stretch>
        </p:blipFill>
        <p:spPr>
          <a:xfrm>
            <a:off x="2609013" y="1116475"/>
            <a:ext cx="3841075" cy="384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46"/>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Como a MLP pode aprender ?</a:t>
            </a:r>
            <a:endParaRPr sz="3500">
              <a:solidFill>
                <a:schemeClr val="lt1"/>
              </a:solidFill>
              <a:latin typeface="Poppins Light"/>
              <a:ea typeface="Poppins Light"/>
              <a:cs typeface="Poppins Light"/>
              <a:sym typeface="Poppins Light"/>
            </a:endParaRPr>
          </a:p>
        </p:txBody>
      </p:sp>
      <p:sp>
        <p:nvSpPr>
          <p:cNvPr id="399" name="Google Shape;399;p46"/>
          <p:cNvSpPr txBox="1"/>
          <p:nvPr/>
        </p:nvSpPr>
        <p:spPr>
          <a:xfrm>
            <a:off x="356150" y="1257613"/>
            <a:ext cx="8520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O MLP é, na verdade, um aproximador de função universal, que para conseguir conhecimento, em um aprendizado supervisionado, ela procura encontrar uma função que possibilite a divisão das classes.</a:t>
            </a:r>
            <a:endParaRPr>
              <a:latin typeface="Poppins Light"/>
              <a:ea typeface="Poppins Light"/>
              <a:cs typeface="Poppins Light"/>
              <a:sym typeface="Poppins Light"/>
            </a:endParaRPr>
          </a:p>
        </p:txBody>
      </p:sp>
      <p:pic>
        <p:nvPicPr>
          <p:cNvPr id="400" name="Google Shape;400;p46"/>
          <p:cNvPicPr preferRelativeResize="0"/>
          <p:nvPr/>
        </p:nvPicPr>
        <p:blipFill rotWithShape="1">
          <a:blip r:embed="rId3">
            <a:alphaModFix/>
          </a:blip>
          <a:srcRect b="0" l="0" r="49698" t="0"/>
          <a:stretch/>
        </p:blipFill>
        <p:spPr>
          <a:xfrm>
            <a:off x="437300" y="2230125"/>
            <a:ext cx="2742824" cy="2749775"/>
          </a:xfrm>
          <a:prstGeom prst="rect">
            <a:avLst/>
          </a:prstGeom>
          <a:noFill/>
          <a:ln>
            <a:noFill/>
          </a:ln>
        </p:spPr>
      </p:pic>
      <p:sp>
        <p:nvSpPr>
          <p:cNvPr id="401" name="Google Shape;401;p46"/>
          <p:cNvSpPr txBox="1"/>
          <p:nvPr>
            <p:ph type="ctrTitle"/>
          </p:nvPr>
        </p:nvSpPr>
        <p:spPr>
          <a:xfrm>
            <a:off x="3292625" y="2286025"/>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500">
                <a:solidFill>
                  <a:srgbClr val="04165D"/>
                </a:solidFill>
                <a:latin typeface="Poppins"/>
                <a:ea typeface="Poppins"/>
                <a:cs typeface="Poppins"/>
                <a:sym typeface="Poppins"/>
              </a:rPr>
              <a:t>Como encontrar a função ?</a:t>
            </a:r>
            <a:endParaRPr b="1" sz="1500">
              <a:solidFill>
                <a:srgbClr val="04165D"/>
              </a:solidFill>
              <a:latin typeface="Poppins"/>
              <a:ea typeface="Poppins"/>
              <a:cs typeface="Poppins"/>
              <a:sym typeface="Poppins"/>
            </a:endParaRPr>
          </a:p>
        </p:txBody>
      </p:sp>
      <p:sp>
        <p:nvSpPr>
          <p:cNvPr id="402" name="Google Shape;402;p46"/>
          <p:cNvSpPr/>
          <p:nvPr/>
        </p:nvSpPr>
        <p:spPr>
          <a:xfrm rot="2552371">
            <a:off x="180209" y="3529572"/>
            <a:ext cx="3414443" cy="435916"/>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46"/>
          <p:cNvSpPr txBox="1"/>
          <p:nvPr/>
        </p:nvSpPr>
        <p:spPr>
          <a:xfrm>
            <a:off x="3292625" y="2644725"/>
            <a:ext cx="5497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No começo, a função inicial é um chute e de acordo com o processamento, ela vai sendo modificada até um ponto em que seja </a:t>
            </a:r>
            <a:r>
              <a:rPr lang="pt-BR">
                <a:latin typeface="Poppins Light"/>
                <a:ea typeface="Poppins Light"/>
                <a:cs typeface="Poppins Light"/>
                <a:sym typeface="Poppins Light"/>
              </a:rPr>
              <a:t>possível</a:t>
            </a:r>
            <a:r>
              <a:rPr lang="pt-BR">
                <a:latin typeface="Poppins Light"/>
                <a:ea typeface="Poppins Light"/>
                <a:cs typeface="Poppins Light"/>
                <a:sym typeface="Poppins Light"/>
              </a:rPr>
              <a:t> a divisão regular de classes. </a:t>
            </a:r>
            <a:endParaRPr>
              <a:latin typeface="Poppins Light"/>
              <a:ea typeface="Poppins Light"/>
              <a:cs typeface="Poppins Light"/>
              <a:sym typeface="Poppins Light"/>
            </a:endParaRPr>
          </a:p>
        </p:txBody>
      </p:sp>
      <p:sp>
        <p:nvSpPr>
          <p:cNvPr id="404" name="Google Shape;404;p46"/>
          <p:cNvSpPr txBox="1"/>
          <p:nvPr>
            <p:ph type="ctrTitle"/>
          </p:nvPr>
        </p:nvSpPr>
        <p:spPr>
          <a:xfrm>
            <a:off x="3292625" y="3397725"/>
            <a:ext cx="54972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500">
                <a:solidFill>
                  <a:srgbClr val="04165D"/>
                </a:solidFill>
                <a:latin typeface="Poppins"/>
                <a:ea typeface="Poppins"/>
                <a:cs typeface="Poppins"/>
                <a:sym typeface="Poppins"/>
              </a:rPr>
              <a:t>Como saber se a modificação está funcionando ?</a:t>
            </a:r>
            <a:endParaRPr b="1" sz="1500">
              <a:solidFill>
                <a:srgbClr val="04165D"/>
              </a:solidFill>
              <a:latin typeface="Poppins"/>
              <a:ea typeface="Poppins"/>
              <a:cs typeface="Poppins"/>
              <a:sym typeface="Poppins"/>
            </a:endParaRPr>
          </a:p>
        </p:txBody>
      </p:sp>
      <p:sp>
        <p:nvSpPr>
          <p:cNvPr id="405" name="Google Shape;405;p46"/>
          <p:cNvSpPr txBox="1"/>
          <p:nvPr/>
        </p:nvSpPr>
        <p:spPr>
          <a:xfrm>
            <a:off x="3292625" y="3736125"/>
            <a:ext cx="5497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Como é um processo supervisionado, é possível calcular o quanto o algoritmo está errando, e por meio disso, a capacidade de minimizar os erros é grande.</a:t>
            </a:r>
            <a:endParaRPr>
              <a:latin typeface="Poppins Light"/>
              <a:ea typeface="Poppins Light"/>
              <a:cs typeface="Poppins Light"/>
              <a:sym typeface="Poppi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Problemas para encontrar a função ?</a:t>
            </a:r>
            <a:endParaRPr sz="3000">
              <a:solidFill>
                <a:srgbClr val="04165D"/>
              </a:solidFill>
              <a:latin typeface="Poppins Light"/>
              <a:ea typeface="Poppins Light"/>
              <a:cs typeface="Poppins Light"/>
              <a:sym typeface="Poppins Light"/>
            </a:endParaRPr>
          </a:p>
        </p:txBody>
      </p:sp>
      <p:sp>
        <p:nvSpPr>
          <p:cNvPr id="411" name="Google Shape;411;p47"/>
          <p:cNvSpPr txBox="1"/>
          <p:nvPr>
            <p:ph type="ctrTitle"/>
          </p:nvPr>
        </p:nvSpPr>
        <p:spPr>
          <a:xfrm>
            <a:off x="426000" y="9480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Underfitting e Overfitting</a:t>
            </a:r>
            <a:endParaRPr sz="1500">
              <a:solidFill>
                <a:srgbClr val="04165D"/>
              </a:solidFill>
              <a:latin typeface="Poppins Light"/>
              <a:ea typeface="Poppins Light"/>
              <a:cs typeface="Poppins Light"/>
              <a:sym typeface="Poppins Light"/>
            </a:endParaRPr>
          </a:p>
        </p:txBody>
      </p:sp>
      <p:grpSp>
        <p:nvGrpSpPr>
          <p:cNvPr id="412" name="Google Shape;412;p47"/>
          <p:cNvGrpSpPr/>
          <p:nvPr/>
        </p:nvGrpSpPr>
        <p:grpSpPr>
          <a:xfrm>
            <a:off x="2087425" y="3057825"/>
            <a:ext cx="4856400" cy="1469474"/>
            <a:chOff x="1427900" y="1481650"/>
            <a:chExt cx="4856400" cy="1469474"/>
          </a:xfrm>
        </p:grpSpPr>
        <p:pic>
          <p:nvPicPr>
            <p:cNvPr id="413" name="Google Shape;413;p47"/>
            <p:cNvPicPr preferRelativeResize="0"/>
            <p:nvPr/>
          </p:nvPicPr>
          <p:blipFill rotWithShape="1">
            <a:blip r:embed="rId3">
              <a:alphaModFix/>
            </a:blip>
            <a:srcRect b="30508" l="0" r="0" t="37823"/>
            <a:stretch/>
          </p:blipFill>
          <p:spPr>
            <a:xfrm>
              <a:off x="1427900" y="1732675"/>
              <a:ext cx="4856400" cy="1218450"/>
            </a:xfrm>
            <a:prstGeom prst="rect">
              <a:avLst/>
            </a:prstGeom>
            <a:noFill/>
            <a:ln>
              <a:noFill/>
            </a:ln>
          </p:spPr>
        </p:pic>
        <p:pic>
          <p:nvPicPr>
            <p:cNvPr id="414" name="Google Shape;414;p47"/>
            <p:cNvPicPr preferRelativeResize="0"/>
            <p:nvPr/>
          </p:nvPicPr>
          <p:blipFill rotWithShape="1">
            <a:blip r:embed="rId3">
              <a:alphaModFix/>
            </a:blip>
            <a:srcRect b="93475" l="0" r="0" t="0"/>
            <a:stretch/>
          </p:blipFill>
          <p:spPr>
            <a:xfrm>
              <a:off x="1427900" y="1481650"/>
              <a:ext cx="4856400" cy="251025"/>
            </a:xfrm>
            <a:prstGeom prst="rect">
              <a:avLst/>
            </a:prstGeom>
            <a:noFill/>
            <a:ln>
              <a:noFill/>
            </a:ln>
          </p:spPr>
        </p:pic>
      </p:grpSp>
      <p:sp>
        <p:nvSpPr>
          <p:cNvPr id="415" name="Google Shape;415;p47"/>
          <p:cNvSpPr txBox="1"/>
          <p:nvPr/>
        </p:nvSpPr>
        <p:spPr>
          <a:xfrm>
            <a:off x="826500" y="1362650"/>
            <a:ext cx="74910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Poppins Light"/>
                <a:ea typeface="Poppins Light"/>
                <a:cs typeface="Poppins Light"/>
                <a:sym typeface="Poppins Light"/>
              </a:rPr>
              <a:t>Quando a MLP tentar encontrar uma função satisfatória para o problema, ela pode cair em 2 dois problemas comuns em MLP, underfitting e overfitting. O underfitting ocorre quando a rede não teve tempo ou capacidade de aprender a função que é preciso. Já o overfitting ocorre quando a rede aprendeu uma função muito complexa por buscar o erro zero, porém a função que melhor separa as classes é menos complexa e mais genérica.</a:t>
            </a:r>
            <a:endParaRPr>
              <a:latin typeface="Poppins Light"/>
              <a:ea typeface="Poppins Light"/>
              <a:cs typeface="Poppins Light"/>
              <a:sym typeface="Poppi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48"/>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Taxa de Aprendizado</a:t>
            </a:r>
            <a:endParaRPr sz="3500">
              <a:solidFill>
                <a:schemeClr val="lt1"/>
              </a:solidFill>
              <a:latin typeface="Poppins Light"/>
              <a:ea typeface="Poppins Light"/>
              <a:cs typeface="Poppins Light"/>
              <a:sym typeface="Poppins Light"/>
            </a:endParaRPr>
          </a:p>
        </p:txBody>
      </p:sp>
      <p:pic>
        <p:nvPicPr>
          <p:cNvPr id="422" name="Google Shape;422;p48"/>
          <p:cNvPicPr preferRelativeResize="0"/>
          <p:nvPr/>
        </p:nvPicPr>
        <p:blipFill>
          <a:blip r:embed="rId3">
            <a:alphaModFix/>
          </a:blip>
          <a:stretch>
            <a:fillRect/>
          </a:stretch>
        </p:blipFill>
        <p:spPr>
          <a:xfrm>
            <a:off x="437300" y="247625"/>
            <a:ext cx="1066650" cy="750001"/>
          </a:xfrm>
          <a:prstGeom prst="rect">
            <a:avLst/>
          </a:prstGeom>
          <a:noFill/>
          <a:ln>
            <a:noFill/>
          </a:ln>
        </p:spPr>
      </p:pic>
      <p:sp>
        <p:nvSpPr>
          <p:cNvPr id="423" name="Google Shape;423;p48"/>
          <p:cNvSpPr txBox="1"/>
          <p:nvPr/>
        </p:nvSpPr>
        <p:spPr>
          <a:xfrm>
            <a:off x="350400" y="1091125"/>
            <a:ext cx="83583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300">
                <a:latin typeface="Poppins Light"/>
                <a:ea typeface="Poppins Light"/>
                <a:cs typeface="Poppins Light"/>
                <a:sym typeface="Poppins Light"/>
              </a:rPr>
              <a:t>Ao observar o crescimento dos parâmetros, verifica-se se a função também aumenta. Se essa relação for identificada, a rede neural deve ajustar os parâmetros na direção oposta. Nesse contexto, a direção a ser seguida pela rede neural é conhecida, mas a quantidade exata de ajuste nessa direção é desconhecida. A </a:t>
            </a:r>
            <a:r>
              <a:rPr b="1" lang="pt-BR" sz="1300">
                <a:latin typeface="Poppins"/>
                <a:ea typeface="Poppins"/>
                <a:cs typeface="Poppins"/>
                <a:sym typeface="Poppins"/>
              </a:rPr>
              <a:t>taxa de aprendizado </a:t>
            </a:r>
            <a:r>
              <a:rPr lang="pt-BR" sz="1300">
                <a:latin typeface="Poppins Light"/>
                <a:ea typeface="Poppins Light"/>
                <a:cs typeface="Poppins Light"/>
                <a:sym typeface="Poppins Light"/>
              </a:rPr>
              <a:t>desempenha o papel crucial de indicar à rede neural o quanto ela deve avançar nessa direção específica. Portanto, à medida que os passos em uma direção aumentam em magnitude, o aprendizado da rede neural acelera, mas existe o risco de que os passos sejam tão grandes a ponto de ultrapassar o mínimo da função.</a:t>
            </a:r>
            <a:endParaRPr sz="1300">
              <a:latin typeface="Poppins Light"/>
              <a:ea typeface="Poppins Light"/>
              <a:cs typeface="Poppins Light"/>
              <a:sym typeface="Poppins Light"/>
            </a:endParaRPr>
          </a:p>
        </p:txBody>
      </p:sp>
      <p:pic>
        <p:nvPicPr>
          <p:cNvPr id="424" name="Google Shape;424;p48"/>
          <p:cNvPicPr preferRelativeResize="0"/>
          <p:nvPr/>
        </p:nvPicPr>
        <p:blipFill rotWithShape="1">
          <a:blip r:embed="rId4">
            <a:alphaModFix/>
          </a:blip>
          <a:srcRect b="25304" l="0" r="0" t="9629"/>
          <a:stretch/>
        </p:blipFill>
        <p:spPr>
          <a:xfrm>
            <a:off x="699975" y="2728525"/>
            <a:ext cx="7744050" cy="2251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grpSp>
        <p:nvGrpSpPr>
          <p:cNvPr id="430" name="Google Shape;430;p49"/>
          <p:cNvGrpSpPr/>
          <p:nvPr/>
        </p:nvGrpSpPr>
        <p:grpSpPr>
          <a:xfrm flipH="1">
            <a:off x="4792125" y="0"/>
            <a:ext cx="4351876" cy="5143501"/>
            <a:chOff x="0" y="0"/>
            <a:chExt cx="4351876" cy="5143501"/>
          </a:xfrm>
        </p:grpSpPr>
        <p:pic>
          <p:nvPicPr>
            <p:cNvPr id="431" name="Google Shape;431;p49"/>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432" name="Google Shape;432;p49"/>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433" name="Google Shape;433;p49"/>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434" name="Google Shape;434;p49"/>
          <p:cNvSpPr txBox="1"/>
          <p:nvPr/>
        </p:nvSpPr>
        <p:spPr>
          <a:xfrm>
            <a:off x="205550" y="9182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Retropropagação de Erros</a:t>
            </a:r>
            <a:endParaRPr b="1" sz="1800">
              <a:latin typeface="Poppins"/>
              <a:ea typeface="Poppins"/>
              <a:cs typeface="Poppins"/>
              <a:sym typeface="Poppins"/>
            </a:endParaRPr>
          </a:p>
        </p:txBody>
      </p:sp>
      <p:pic>
        <p:nvPicPr>
          <p:cNvPr id="435" name="Google Shape;435;p49"/>
          <p:cNvPicPr preferRelativeResize="0"/>
          <p:nvPr/>
        </p:nvPicPr>
        <p:blipFill>
          <a:blip r:embed="rId4">
            <a:alphaModFix/>
          </a:blip>
          <a:stretch>
            <a:fillRect/>
          </a:stretch>
        </p:blipFill>
        <p:spPr>
          <a:xfrm>
            <a:off x="428025" y="1959425"/>
            <a:ext cx="3826925" cy="2152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0"/>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sp>
        <p:nvSpPr>
          <p:cNvPr id="441" name="Google Shape;441;p50"/>
          <p:cNvSpPr txBox="1"/>
          <p:nvPr/>
        </p:nvSpPr>
        <p:spPr>
          <a:xfrm>
            <a:off x="205550" y="9182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Retropropagação de Erros</a:t>
            </a:r>
            <a:endParaRPr b="1" sz="1800">
              <a:latin typeface="Poppins"/>
              <a:ea typeface="Poppins"/>
              <a:cs typeface="Poppins"/>
              <a:sym typeface="Poppins"/>
            </a:endParaRPr>
          </a:p>
        </p:txBody>
      </p:sp>
      <p:sp>
        <p:nvSpPr>
          <p:cNvPr id="442" name="Google Shape;442;p50"/>
          <p:cNvSpPr txBox="1"/>
          <p:nvPr/>
        </p:nvSpPr>
        <p:spPr>
          <a:xfrm>
            <a:off x="205550" y="1665700"/>
            <a:ext cx="4332300" cy="233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a:solidFill>
                  <a:schemeClr val="dk1"/>
                </a:solidFill>
                <a:latin typeface="Poppins Light"/>
                <a:ea typeface="Poppins Light"/>
                <a:cs typeface="Poppins Light"/>
                <a:sym typeface="Poppins Light"/>
              </a:rPr>
              <a:t>O erro obtido na saída é transferido para as camadas intermediárias. Daí o nome retropropagação (backpropagation). Isso se dá pela necessidade de ajuste dos neurônios que não têm contato com a saída, necessitando, assim, de algum parâmetro para atualização dos pesos.</a:t>
            </a:r>
            <a:endParaRPr>
              <a:latin typeface="Poppins Light"/>
              <a:ea typeface="Poppins Light"/>
              <a:cs typeface="Poppins Light"/>
              <a:sym typeface="Poppins Light"/>
            </a:endParaRPr>
          </a:p>
        </p:txBody>
      </p:sp>
      <p:pic>
        <p:nvPicPr>
          <p:cNvPr id="443" name="Google Shape;443;p50"/>
          <p:cNvPicPr preferRelativeResize="0"/>
          <p:nvPr/>
        </p:nvPicPr>
        <p:blipFill>
          <a:blip r:embed="rId3">
            <a:alphaModFix/>
          </a:blip>
          <a:stretch>
            <a:fillRect/>
          </a:stretch>
        </p:blipFill>
        <p:spPr>
          <a:xfrm>
            <a:off x="4680850" y="1365125"/>
            <a:ext cx="4301349" cy="29408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sp>
        <p:nvSpPr>
          <p:cNvPr id="449" name="Google Shape;449;p51"/>
          <p:cNvSpPr txBox="1"/>
          <p:nvPr/>
        </p:nvSpPr>
        <p:spPr>
          <a:xfrm>
            <a:off x="205550" y="9182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Retropropagação de Erros</a:t>
            </a:r>
            <a:endParaRPr b="1" sz="1800">
              <a:latin typeface="Poppins"/>
              <a:ea typeface="Poppins"/>
              <a:cs typeface="Poppins"/>
              <a:sym typeface="Poppins"/>
            </a:endParaRPr>
          </a:p>
        </p:txBody>
      </p:sp>
      <p:sp>
        <p:nvSpPr>
          <p:cNvPr id="450" name="Google Shape;450;p51"/>
          <p:cNvSpPr txBox="1"/>
          <p:nvPr/>
        </p:nvSpPr>
        <p:spPr>
          <a:xfrm>
            <a:off x="205550" y="1379950"/>
            <a:ext cx="3767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Engrenagens</a:t>
            </a:r>
            <a:endParaRPr b="1" sz="1800">
              <a:latin typeface="Poppins"/>
              <a:ea typeface="Poppins"/>
              <a:cs typeface="Poppins"/>
              <a:sym typeface="Poppins"/>
            </a:endParaRPr>
          </a:p>
        </p:txBody>
      </p:sp>
      <p:pic>
        <p:nvPicPr>
          <p:cNvPr id="451" name="Google Shape;451;p51"/>
          <p:cNvPicPr preferRelativeResize="0"/>
          <p:nvPr/>
        </p:nvPicPr>
        <p:blipFill>
          <a:blip r:embed="rId3">
            <a:alphaModFix/>
          </a:blip>
          <a:stretch>
            <a:fillRect/>
          </a:stretch>
        </p:blipFill>
        <p:spPr>
          <a:xfrm rot="-5400000">
            <a:off x="3351300" y="1171450"/>
            <a:ext cx="2441383" cy="389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6"/>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Simbólica</a:t>
            </a:r>
            <a:endParaRPr sz="3500">
              <a:solidFill>
                <a:schemeClr val="lt1"/>
              </a:solidFill>
              <a:latin typeface="Poppins Light"/>
              <a:ea typeface="Poppins Light"/>
              <a:cs typeface="Poppins Light"/>
              <a:sym typeface="Poppins Light"/>
            </a:endParaRPr>
          </a:p>
        </p:txBody>
      </p:sp>
      <p:sp>
        <p:nvSpPr>
          <p:cNvPr id="106" name="Google Shape;106;p16"/>
          <p:cNvSpPr txBox="1"/>
          <p:nvPr/>
        </p:nvSpPr>
        <p:spPr>
          <a:xfrm>
            <a:off x="720425" y="1297613"/>
            <a:ext cx="44019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Na abordagem simbólica, os mecanismos efetuam transformações utilizando símbolos, letras, números ou palavras. Simulam, portanto, o raciocínio lógico por trás das linguagens com as quais os seres humanos se comunicam uns com os outros.</a:t>
            </a:r>
            <a:endParaRPr sz="1200">
              <a:solidFill>
                <a:schemeClr val="dk1"/>
              </a:solidFill>
              <a:latin typeface="Poppins Light"/>
              <a:ea typeface="Poppins Light"/>
              <a:cs typeface="Poppins Light"/>
              <a:sym typeface="Poppins Light"/>
            </a:endParaRPr>
          </a:p>
        </p:txBody>
      </p:sp>
      <p:pic>
        <p:nvPicPr>
          <p:cNvPr id="107" name="Google Shape;107;p16"/>
          <p:cNvPicPr preferRelativeResize="0"/>
          <p:nvPr/>
        </p:nvPicPr>
        <p:blipFill>
          <a:blip r:embed="rId3">
            <a:alphaModFix/>
          </a:blip>
          <a:stretch>
            <a:fillRect/>
          </a:stretch>
        </p:blipFill>
        <p:spPr>
          <a:xfrm>
            <a:off x="5579050" y="1042700"/>
            <a:ext cx="2921900" cy="1987325"/>
          </a:xfrm>
          <a:prstGeom prst="rect">
            <a:avLst/>
          </a:prstGeom>
          <a:noFill/>
          <a:ln>
            <a:noFill/>
          </a:ln>
        </p:spPr>
      </p:pic>
      <p:sp>
        <p:nvSpPr>
          <p:cNvPr id="108" name="Google Shape;108;p16"/>
          <p:cNvSpPr txBox="1"/>
          <p:nvPr/>
        </p:nvSpPr>
        <p:spPr>
          <a:xfrm>
            <a:off x="726200" y="3328100"/>
            <a:ext cx="77805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IA simbólica se preocupa em representar explicitamente o conhecimento humano de uma forma declarativa (fatos e regras). Todas as regras são claramente codificadas e sua validação é de fácil comprovação.</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pic>
        <p:nvPicPr>
          <p:cNvPr id="457" name="Google Shape;457;p52"/>
          <p:cNvPicPr preferRelativeResize="0"/>
          <p:nvPr/>
        </p:nvPicPr>
        <p:blipFill>
          <a:blip r:embed="rId3">
            <a:alphaModFix/>
          </a:blip>
          <a:stretch>
            <a:fillRect/>
          </a:stretch>
        </p:blipFill>
        <p:spPr>
          <a:xfrm>
            <a:off x="4615500" y="889525"/>
            <a:ext cx="4078604" cy="3890650"/>
          </a:xfrm>
          <a:prstGeom prst="rect">
            <a:avLst/>
          </a:prstGeom>
          <a:noFill/>
          <a:ln>
            <a:noFill/>
          </a:ln>
        </p:spPr>
      </p:pic>
      <p:sp>
        <p:nvSpPr>
          <p:cNvPr id="458" name="Google Shape;458;p52"/>
          <p:cNvSpPr txBox="1"/>
          <p:nvPr/>
        </p:nvSpPr>
        <p:spPr>
          <a:xfrm>
            <a:off x="205550" y="1073775"/>
            <a:ext cx="4114800" cy="3971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b="1" lang="pt-BR" sz="1200">
                <a:solidFill>
                  <a:schemeClr val="dk1"/>
                </a:solidFill>
                <a:latin typeface="Poppins"/>
                <a:ea typeface="Poppins"/>
                <a:cs typeface="Poppins"/>
                <a:sym typeface="Poppins"/>
              </a:rPr>
              <a:t>Fase forward</a:t>
            </a:r>
            <a:r>
              <a:rPr lang="pt-BR" sz="1200">
                <a:solidFill>
                  <a:schemeClr val="dk1"/>
                </a:solidFill>
                <a:latin typeface="Poppins Light"/>
                <a:ea typeface="Poppins Light"/>
                <a:cs typeface="Poppins Light"/>
                <a:sym typeface="Poppins Light"/>
              </a:rPr>
              <a:t> : utilizada para definir a saída da rede para um dado padrão de entrada. Nesta fase, um padrão de atividade (vetor de entrada) é aplicado aos neurônios da rede e seu efeito se propaga através da rede, camada por camada, até que uma saída seja gerada pela camada de saída.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b="1" lang="pt-BR" sz="1200">
                <a:solidFill>
                  <a:schemeClr val="dk1"/>
                </a:solidFill>
                <a:latin typeface="Poppins"/>
                <a:ea typeface="Poppins"/>
                <a:cs typeface="Poppins"/>
                <a:sym typeface="Poppins"/>
              </a:rPr>
              <a:t>Fase backward </a:t>
            </a:r>
            <a:r>
              <a:rPr lang="pt-BR" sz="1200">
                <a:solidFill>
                  <a:schemeClr val="dk1"/>
                </a:solidFill>
                <a:latin typeface="Poppins Light"/>
                <a:ea typeface="Poppins Light"/>
                <a:cs typeface="Poppins Light"/>
                <a:sym typeface="Poppins Light"/>
              </a:rPr>
              <a:t>: utiliza a saída desejada e a saída fornecida pela rede para atualizar os pesos de suas conexões, é feita uma transmissão dos sinais de erro calculados anteriormente em direção contrária, da camada de saída para cada nó nas camadas intermediárias, contra a direção das conexões.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Backpropagation</a:t>
            </a:r>
            <a:endParaRPr sz="3000">
              <a:solidFill>
                <a:srgbClr val="04165D"/>
              </a:solidFill>
              <a:latin typeface="Poppins Light"/>
              <a:ea typeface="Poppins Light"/>
              <a:cs typeface="Poppins Light"/>
              <a:sym typeface="Poppins Light"/>
            </a:endParaRPr>
          </a:p>
        </p:txBody>
      </p:sp>
      <p:sp>
        <p:nvSpPr>
          <p:cNvPr id="464" name="Google Shape;464;p53"/>
          <p:cNvSpPr txBox="1"/>
          <p:nvPr/>
        </p:nvSpPr>
        <p:spPr>
          <a:xfrm>
            <a:off x="205550" y="724575"/>
            <a:ext cx="18354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300">
                <a:solidFill>
                  <a:schemeClr val="dk1"/>
                </a:solidFill>
                <a:latin typeface="Poppins"/>
                <a:ea typeface="Poppins"/>
                <a:cs typeface="Poppins"/>
                <a:sym typeface="Poppins"/>
              </a:rPr>
              <a:t>Matematicamente</a:t>
            </a:r>
            <a:endParaRPr b="1" sz="1300">
              <a:latin typeface="Poppins"/>
              <a:ea typeface="Poppins"/>
              <a:cs typeface="Poppins"/>
              <a:sym typeface="Poppins"/>
            </a:endParaRPr>
          </a:p>
        </p:txBody>
      </p:sp>
      <p:sp>
        <p:nvSpPr>
          <p:cNvPr id="465" name="Google Shape;465;p53"/>
          <p:cNvSpPr txBox="1"/>
          <p:nvPr/>
        </p:nvSpPr>
        <p:spPr>
          <a:xfrm>
            <a:off x="205550" y="1073775"/>
            <a:ext cx="4114800" cy="4248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A saída de um neurônio da camada de saída, é uma combinação da saída de todos os outros neurônio anteriores, então temos uma função composta, e queremos minimizar uma função de erro, o que podemos utilizar para isso é o conceito de derivada, porém nossa função geralmente tem mais de uma variável, então temos que utilizar derivada parcial para calcular este erro. Porém nós devemos tomar cuidado ao calcular o erro da camada intermediária, pois a saída dela vai servir como entrada para vários neurônios na maioria dos casos, e o erro deve ser uma média de todos os erros.</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pic>
        <p:nvPicPr>
          <p:cNvPr id="466" name="Google Shape;466;p53"/>
          <p:cNvPicPr preferRelativeResize="0"/>
          <p:nvPr/>
        </p:nvPicPr>
        <p:blipFill>
          <a:blip r:embed="rId3">
            <a:alphaModFix/>
          </a:blip>
          <a:stretch>
            <a:fillRect/>
          </a:stretch>
        </p:blipFill>
        <p:spPr>
          <a:xfrm>
            <a:off x="4384300" y="1236500"/>
            <a:ext cx="4518850" cy="312904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4"/>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54"/>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Artificiais (MLP)</a:t>
            </a:r>
            <a:endParaRPr sz="3500">
              <a:solidFill>
                <a:schemeClr val="lt1"/>
              </a:solidFill>
              <a:latin typeface="Poppins Light"/>
              <a:ea typeface="Poppins Light"/>
              <a:cs typeface="Poppins Light"/>
              <a:sym typeface="Poppins Light"/>
            </a:endParaRPr>
          </a:p>
        </p:txBody>
      </p:sp>
      <p:sp>
        <p:nvSpPr>
          <p:cNvPr id="473" name="Google Shape;473;p54"/>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rgbClr val="04165D"/>
                </a:solidFill>
                <a:latin typeface="Poppins Light"/>
                <a:ea typeface="Poppins Light"/>
                <a:cs typeface="Poppins Light"/>
                <a:sym typeface="Poppins Light"/>
              </a:rPr>
              <a:t>Exemplos práticos - Datasets</a:t>
            </a:r>
            <a:endParaRPr sz="2900">
              <a:solidFill>
                <a:srgbClr val="04165D"/>
              </a:solidFill>
              <a:latin typeface="Poppins Light"/>
              <a:ea typeface="Poppins Light"/>
              <a:cs typeface="Poppins Light"/>
              <a:sym typeface="Poppins Light"/>
            </a:endParaRPr>
          </a:p>
        </p:txBody>
      </p:sp>
      <p:sp>
        <p:nvSpPr>
          <p:cNvPr id="474" name="Google Shape;474;p54"/>
          <p:cNvSpPr txBox="1"/>
          <p:nvPr/>
        </p:nvSpPr>
        <p:spPr>
          <a:xfrm>
            <a:off x="4895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WINE</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3"/>
              </a:rPr>
              <a:t>Clique aqui</a:t>
            </a:r>
            <a:endParaRPr b="1" sz="1200">
              <a:solidFill>
                <a:schemeClr val="dk1"/>
              </a:solidFill>
              <a:latin typeface="Poppins"/>
              <a:ea typeface="Poppins"/>
              <a:cs typeface="Poppins"/>
              <a:sym typeface="Poppins"/>
            </a:endParaRPr>
          </a:p>
        </p:txBody>
      </p:sp>
      <p:sp>
        <p:nvSpPr>
          <p:cNvPr id="475" name="Google Shape;475;p54"/>
          <p:cNvSpPr txBox="1"/>
          <p:nvPr/>
        </p:nvSpPr>
        <p:spPr>
          <a:xfrm>
            <a:off x="47131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Iris</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dk1"/>
              </a:solidFill>
              <a:latin typeface="Poppins"/>
              <a:ea typeface="Poppins"/>
              <a:cs typeface="Poppins"/>
              <a:sym typeface="Poppins"/>
            </a:endParaRPr>
          </a:p>
        </p:txBody>
      </p:sp>
      <p:pic>
        <p:nvPicPr>
          <p:cNvPr id="476" name="Google Shape;476;p54"/>
          <p:cNvPicPr preferRelativeResize="0"/>
          <p:nvPr/>
        </p:nvPicPr>
        <p:blipFill>
          <a:blip r:embed="rId5">
            <a:alphaModFix/>
          </a:blip>
          <a:stretch>
            <a:fillRect/>
          </a:stretch>
        </p:blipFill>
        <p:spPr>
          <a:xfrm>
            <a:off x="878088" y="2571750"/>
            <a:ext cx="3164232" cy="2373174"/>
          </a:xfrm>
          <a:prstGeom prst="rect">
            <a:avLst/>
          </a:prstGeom>
          <a:noFill/>
          <a:ln>
            <a:noFill/>
          </a:ln>
        </p:spPr>
      </p:pic>
      <p:pic>
        <p:nvPicPr>
          <p:cNvPr id="477" name="Google Shape;477;p54"/>
          <p:cNvPicPr preferRelativeResize="0"/>
          <p:nvPr/>
        </p:nvPicPr>
        <p:blipFill rotWithShape="1">
          <a:blip r:embed="rId6">
            <a:alphaModFix/>
          </a:blip>
          <a:srcRect b="0" l="0" r="0" t="22594"/>
          <a:stretch/>
        </p:blipFill>
        <p:spPr>
          <a:xfrm>
            <a:off x="4787500" y="2932375"/>
            <a:ext cx="3792601" cy="1651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55"/>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NeuroFuzzy - Híbrido RNA e Fuzzy</a:t>
            </a:r>
            <a:endParaRPr sz="3500">
              <a:solidFill>
                <a:schemeClr val="lt1"/>
              </a:solidFill>
              <a:latin typeface="Poppins Light"/>
              <a:ea typeface="Poppins Light"/>
              <a:cs typeface="Poppins Light"/>
              <a:sym typeface="Poppins Light"/>
            </a:endParaRPr>
          </a:p>
        </p:txBody>
      </p:sp>
      <p:sp>
        <p:nvSpPr>
          <p:cNvPr id="484" name="Google Shape;484;p55"/>
          <p:cNvSpPr txBox="1"/>
          <p:nvPr>
            <p:ph type="ctrTitle"/>
          </p:nvPr>
        </p:nvSpPr>
        <p:spPr>
          <a:xfrm>
            <a:off x="437300" y="1068725"/>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Sistemas </a:t>
            </a:r>
            <a:r>
              <a:rPr lang="pt-BR" sz="3000">
                <a:solidFill>
                  <a:srgbClr val="04165D"/>
                </a:solidFill>
                <a:latin typeface="Poppins Light"/>
                <a:ea typeface="Poppins Light"/>
                <a:cs typeface="Poppins Light"/>
                <a:sym typeface="Poppins Light"/>
              </a:rPr>
              <a:t>Híbridos</a:t>
            </a:r>
            <a:endParaRPr sz="3000">
              <a:solidFill>
                <a:srgbClr val="04165D"/>
              </a:solidFill>
              <a:latin typeface="Poppins Light"/>
              <a:ea typeface="Poppins Light"/>
              <a:cs typeface="Poppins Light"/>
              <a:sym typeface="Poppins Light"/>
            </a:endParaRPr>
          </a:p>
        </p:txBody>
      </p:sp>
      <p:sp>
        <p:nvSpPr>
          <p:cNvPr id="485" name="Google Shape;485;p55"/>
          <p:cNvSpPr txBox="1"/>
          <p:nvPr/>
        </p:nvSpPr>
        <p:spPr>
          <a:xfrm>
            <a:off x="437300" y="1683375"/>
            <a:ext cx="83583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São sistemas que produzem sinergia com a combinação de duas ou mais técnicas de modelagem. O foco destes sistemas está em obter um sistema mais poderoso e com menos deficiência. Dependendo da forma de construção, uma abordagem pode ser usada para suprir as deficiências da outra em um certo grau.</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pic>
        <p:nvPicPr>
          <p:cNvPr id="486" name="Google Shape;486;p55"/>
          <p:cNvPicPr preferRelativeResize="0"/>
          <p:nvPr/>
        </p:nvPicPr>
        <p:blipFill>
          <a:blip r:embed="rId3">
            <a:alphaModFix/>
          </a:blip>
          <a:stretch>
            <a:fillRect/>
          </a:stretch>
        </p:blipFill>
        <p:spPr>
          <a:xfrm>
            <a:off x="526325" y="3621250"/>
            <a:ext cx="3952875" cy="1295400"/>
          </a:xfrm>
          <a:prstGeom prst="rect">
            <a:avLst/>
          </a:prstGeom>
          <a:noFill/>
          <a:ln>
            <a:noFill/>
          </a:ln>
        </p:spPr>
      </p:pic>
      <p:pic>
        <p:nvPicPr>
          <p:cNvPr id="487" name="Google Shape;487;p55"/>
          <p:cNvPicPr preferRelativeResize="0"/>
          <p:nvPr/>
        </p:nvPicPr>
        <p:blipFill>
          <a:blip r:embed="rId4">
            <a:alphaModFix/>
          </a:blip>
          <a:stretch>
            <a:fillRect/>
          </a:stretch>
        </p:blipFill>
        <p:spPr>
          <a:xfrm>
            <a:off x="5292475" y="3295650"/>
            <a:ext cx="2952750" cy="1847850"/>
          </a:xfrm>
          <a:prstGeom prst="rect">
            <a:avLst/>
          </a:prstGeom>
          <a:noFill/>
          <a:ln>
            <a:noFill/>
          </a:ln>
        </p:spPr>
      </p:pic>
      <p:sp>
        <p:nvSpPr>
          <p:cNvPr id="488" name="Google Shape;488;p55"/>
          <p:cNvSpPr txBox="1"/>
          <p:nvPr/>
        </p:nvSpPr>
        <p:spPr>
          <a:xfrm>
            <a:off x="532063" y="2989150"/>
            <a:ext cx="39414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Sistema </a:t>
            </a:r>
            <a:r>
              <a:rPr b="1" lang="pt-BR" sz="1200">
                <a:solidFill>
                  <a:schemeClr val="dk1"/>
                </a:solidFill>
                <a:latin typeface="Poppins"/>
                <a:ea typeface="Poppins"/>
                <a:cs typeface="Poppins"/>
                <a:sym typeface="Poppins"/>
              </a:rPr>
              <a:t>Híbrido</a:t>
            </a:r>
            <a:r>
              <a:rPr b="1" lang="pt-BR" sz="1200">
                <a:solidFill>
                  <a:schemeClr val="dk1"/>
                </a:solidFill>
                <a:latin typeface="Poppins"/>
                <a:ea typeface="Poppins"/>
                <a:cs typeface="Poppins"/>
                <a:sym typeface="Poppins"/>
              </a:rPr>
              <a:t> Sequencial</a:t>
            </a:r>
            <a:endParaRPr b="1" sz="1200">
              <a:solidFill>
                <a:schemeClr val="dk1"/>
              </a:solidFill>
              <a:latin typeface="Poppins"/>
              <a:ea typeface="Poppins"/>
              <a:cs typeface="Poppins"/>
              <a:sym typeface="Poppins"/>
            </a:endParaRPr>
          </a:p>
        </p:txBody>
      </p:sp>
      <p:sp>
        <p:nvSpPr>
          <p:cNvPr id="489" name="Google Shape;489;p55"/>
          <p:cNvSpPr txBox="1"/>
          <p:nvPr/>
        </p:nvSpPr>
        <p:spPr>
          <a:xfrm>
            <a:off x="4628775" y="2989150"/>
            <a:ext cx="39414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Sistema Híbrido Incorporado</a:t>
            </a:r>
            <a:endParaRPr b="1" sz="1200">
              <a:solidFill>
                <a:schemeClr val="dk1"/>
              </a:solidFill>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56"/>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NeuroFuzzy - </a:t>
            </a:r>
            <a:r>
              <a:rPr lang="pt-BR" sz="3500">
                <a:solidFill>
                  <a:schemeClr val="lt1"/>
                </a:solidFill>
                <a:latin typeface="Poppins Light"/>
                <a:ea typeface="Poppins Light"/>
                <a:cs typeface="Poppins Light"/>
                <a:sym typeface="Poppins Light"/>
              </a:rPr>
              <a:t>Híbrido</a:t>
            </a:r>
            <a:r>
              <a:rPr lang="pt-BR" sz="3500">
                <a:solidFill>
                  <a:schemeClr val="lt1"/>
                </a:solidFill>
                <a:latin typeface="Poppins Light"/>
                <a:ea typeface="Poppins Light"/>
                <a:cs typeface="Poppins Light"/>
                <a:sym typeface="Poppins Light"/>
              </a:rPr>
              <a:t> RNA e Fuzzy</a:t>
            </a:r>
            <a:endParaRPr sz="3500">
              <a:solidFill>
                <a:schemeClr val="lt1"/>
              </a:solidFill>
              <a:latin typeface="Poppins Light"/>
              <a:ea typeface="Poppins Light"/>
              <a:cs typeface="Poppins Light"/>
              <a:sym typeface="Poppins Light"/>
            </a:endParaRPr>
          </a:p>
        </p:txBody>
      </p:sp>
      <p:pic>
        <p:nvPicPr>
          <p:cNvPr id="496" name="Google Shape;496;p56"/>
          <p:cNvPicPr preferRelativeResize="0"/>
          <p:nvPr/>
        </p:nvPicPr>
        <p:blipFill>
          <a:blip r:embed="rId3">
            <a:alphaModFix/>
          </a:blip>
          <a:stretch>
            <a:fillRect/>
          </a:stretch>
        </p:blipFill>
        <p:spPr>
          <a:xfrm>
            <a:off x="2118450" y="1186650"/>
            <a:ext cx="5486400" cy="3648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57"/>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NeuroFuzzy - Híbrido RNA e Fuzzy</a:t>
            </a:r>
            <a:endParaRPr sz="3500">
              <a:solidFill>
                <a:schemeClr val="lt1"/>
              </a:solidFill>
              <a:latin typeface="Poppins Light"/>
              <a:ea typeface="Poppins Light"/>
              <a:cs typeface="Poppins Light"/>
              <a:sym typeface="Poppins Light"/>
            </a:endParaRPr>
          </a:p>
        </p:txBody>
      </p:sp>
      <p:sp>
        <p:nvSpPr>
          <p:cNvPr id="503" name="Google Shape;503;p57"/>
          <p:cNvSpPr txBox="1"/>
          <p:nvPr>
            <p:ph type="ctrTitle"/>
          </p:nvPr>
        </p:nvSpPr>
        <p:spPr>
          <a:xfrm>
            <a:off x="437300" y="1068725"/>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NeuroFuzzy</a:t>
            </a:r>
            <a:endParaRPr sz="3000">
              <a:solidFill>
                <a:srgbClr val="04165D"/>
              </a:solidFill>
              <a:latin typeface="Poppins Light"/>
              <a:ea typeface="Poppins Light"/>
              <a:cs typeface="Poppins Light"/>
              <a:sym typeface="Poppins Light"/>
            </a:endParaRPr>
          </a:p>
        </p:txBody>
      </p:sp>
      <p:sp>
        <p:nvSpPr>
          <p:cNvPr id="504" name="Google Shape;504;p57"/>
          <p:cNvSpPr txBox="1"/>
          <p:nvPr/>
        </p:nvSpPr>
        <p:spPr>
          <a:xfrm>
            <a:off x="535100" y="1873525"/>
            <a:ext cx="3650400" cy="2308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É um sistema híbrido incorporado constituído pela combinação de duas técnicas de modelagem muito conhecidas como as Redes Neurais A</a:t>
            </a:r>
            <a:r>
              <a:rPr lang="pt-BR" sz="1200">
                <a:solidFill>
                  <a:schemeClr val="dk1"/>
                </a:solidFill>
                <a:latin typeface="Poppins Light"/>
                <a:ea typeface="Poppins Light"/>
                <a:cs typeface="Poppins Light"/>
                <a:sym typeface="Poppins Light"/>
              </a:rPr>
              <a:t>rtificiais</a:t>
            </a:r>
            <a:r>
              <a:rPr lang="pt-BR" sz="1200">
                <a:solidFill>
                  <a:schemeClr val="dk1"/>
                </a:solidFill>
                <a:latin typeface="Poppins Light"/>
                <a:ea typeface="Poppins Light"/>
                <a:cs typeface="Poppins Light"/>
                <a:sym typeface="Poppins Light"/>
              </a:rPr>
              <a:t> e a Lógica Fuzzy. Esse sistema tem a capacidade de aprendizado e adaptação das redes neurais com a capacidade de modelagem de incerteza e tomada de decisão da lógica fuzzy.</a:t>
            </a:r>
            <a:endParaRPr sz="1200">
              <a:solidFill>
                <a:schemeClr val="dk1"/>
              </a:solidFill>
              <a:latin typeface="Poppins Light"/>
              <a:ea typeface="Poppins Light"/>
              <a:cs typeface="Poppins Light"/>
              <a:sym typeface="Poppins Light"/>
            </a:endParaRPr>
          </a:p>
        </p:txBody>
      </p:sp>
      <p:pic>
        <p:nvPicPr>
          <p:cNvPr id="505" name="Google Shape;505;p57"/>
          <p:cNvPicPr preferRelativeResize="0"/>
          <p:nvPr/>
        </p:nvPicPr>
        <p:blipFill>
          <a:blip r:embed="rId3">
            <a:alphaModFix/>
          </a:blip>
          <a:stretch>
            <a:fillRect/>
          </a:stretch>
        </p:blipFill>
        <p:spPr>
          <a:xfrm>
            <a:off x="4185500" y="1570600"/>
            <a:ext cx="4610100" cy="2914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58"/>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pic>
        <p:nvPicPr>
          <p:cNvPr id="512" name="Google Shape;512;p58"/>
          <p:cNvPicPr preferRelativeResize="0"/>
          <p:nvPr/>
        </p:nvPicPr>
        <p:blipFill>
          <a:blip r:embed="rId3">
            <a:alphaModFix/>
          </a:blip>
          <a:stretch>
            <a:fillRect/>
          </a:stretch>
        </p:blipFill>
        <p:spPr>
          <a:xfrm>
            <a:off x="1202163" y="1109200"/>
            <a:ext cx="6828576" cy="38410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59"/>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19" name="Google Shape;519;p59"/>
          <p:cNvSpPr txBox="1"/>
          <p:nvPr/>
        </p:nvSpPr>
        <p:spPr>
          <a:xfrm>
            <a:off x="437300" y="107377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a:t>
            </a:r>
            <a:r>
              <a:rPr b="1" lang="pt-BR" sz="1200">
                <a:solidFill>
                  <a:schemeClr val="dk1"/>
                </a:solidFill>
                <a:latin typeface="Poppins"/>
                <a:ea typeface="Poppins"/>
                <a:cs typeface="Poppins"/>
                <a:sym typeface="Poppins"/>
              </a:rPr>
              <a:t>Rede Neural Convolucional (RNN)</a:t>
            </a:r>
            <a:r>
              <a:rPr lang="pt-BR" sz="1200">
                <a:solidFill>
                  <a:schemeClr val="dk1"/>
                </a:solidFill>
                <a:latin typeface="Poppins Light"/>
                <a:ea typeface="Poppins Light"/>
                <a:cs typeface="Poppins Light"/>
                <a:sym typeface="Poppins Light"/>
              </a:rPr>
              <a:t> ou </a:t>
            </a:r>
            <a:r>
              <a:rPr b="1" lang="pt-BR" sz="1200">
                <a:solidFill>
                  <a:schemeClr val="dk1"/>
                </a:solidFill>
                <a:latin typeface="Poppins"/>
                <a:ea typeface="Poppins"/>
                <a:cs typeface="Poppins"/>
                <a:sym typeface="Poppins"/>
              </a:rPr>
              <a:t>Convolutional Neural Network (CNN)</a:t>
            </a:r>
            <a:r>
              <a:rPr lang="pt-BR" sz="1200">
                <a:solidFill>
                  <a:schemeClr val="dk1"/>
                </a:solidFill>
                <a:latin typeface="Poppins Light"/>
                <a:ea typeface="Poppins Light"/>
                <a:cs typeface="Poppins Light"/>
                <a:sym typeface="Poppins Light"/>
              </a:rPr>
              <a:t> é um tipo de modelo de aprendizado profundo projetado para processar e reconhecer padrões em dados de forma eficaz, especialmente em imagens. Sendo assim,  uma das principais arquiteturas de redes na área de visão computacional.</a:t>
            </a:r>
            <a:endParaRPr sz="1200">
              <a:solidFill>
                <a:schemeClr val="dk1"/>
              </a:solidFill>
              <a:latin typeface="Poppins Light"/>
              <a:ea typeface="Poppins Light"/>
              <a:cs typeface="Poppins Light"/>
              <a:sym typeface="Poppins Light"/>
            </a:endParaRPr>
          </a:p>
        </p:txBody>
      </p:sp>
      <p:sp>
        <p:nvSpPr>
          <p:cNvPr id="520" name="Google Shape;520;p59"/>
          <p:cNvSpPr txBox="1"/>
          <p:nvPr/>
        </p:nvSpPr>
        <p:spPr>
          <a:xfrm>
            <a:off x="437300" y="2422850"/>
            <a:ext cx="45399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t-BR" sz="1200">
                <a:solidFill>
                  <a:schemeClr val="dk1"/>
                </a:solidFill>
                <a:latin typeface="Poppins"/>
                <a:ea typeface="Poppins"/>
                <a:cs typeface="Poppins"/>
                <a:sym typeface="Poppins"/>
              </a:rPr>
              <a:t>Usado em : </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Classificação de Imagens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Carros Autônomos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Reconhecimento de Doenças de pele e nódulos</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Reconhecimento de </a:t>
            </a:r>
            <a:r>
              <a:rPr lang="pt-BR" sz="1200">
                <a:solidFill>
                  <a:schemeClr val="dk1"/>
                </a:solidFill>
                <a:latin typeface="Poppins Light"/>
                <a:ea typeface="Poppins Light"/>
                <a:cs typeface="Poppins Light"/>
                <a:sym typeface="Poppins Light"/>
              </a:rPr>
              <a:t>Dígitos</a:t>
            </a:r>
            <a:r>
              <a:rPr lang="pt-BR" sz="1200">
                <a:solidFill>
                  <a:schemeClr val="dk1"/>
                </a:solidFill>
                <a:latin typeface="Poppins Light"/>
                <a:ea typeface="Poppins Light"/>
                <a:cs typeface="Poppins Light"/>
                <a:sym typeface="Poppins Light"/>
              </a:rPr>
              <a:t> </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Detecção de Objetos</a:t>
            </a:r>
            <a:endParaRPr sz="1200">
              <a:solidFill>
                <a:schemeClr val="dk1"/>
              </a:solidFill>
              <a:latin typeface="Poppins Light"/>
              <a:ea typeface="Poppins Light"/>
              <a:cs typeface="Poppins Light"/>
              <a:sym typeface="Poppins Light"/>
            </a:endParaRPr>
          </a:p>
        </p:txBody>
      </p:sp>
      <p:pic>
        <p:nvPicPr>
          <p:cNvPr id="521" name="Google Shape;521;p59"/>
          <p:cNvPicPr preferRelativeResize="0"/>
          <p:nvPr/>
        </p:nvPicPr>
        <p:blipFill rotWithShape="1">
          <a:blip r:embed="rId3">
            <a:alphaModFix/>
          </a:blip>
          <a:srcRect b="25783" l="0" r="0" t="8677"/>
          <a:stretch/>
        </p:blipFill>
        <p:spPr>
          <a:xfrm>
            <a:off x="5122775" y="2496900"/>
            <a:ext cx="3419100" cy="16806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0"/>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60"/>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28" name="Google Shape;528;p60"/>
          <p:cNvSpPr txBox="1"/>
          <p:nvPr>
            <p:ph type="ctrTitle"/>
          </p:nvPr>
        </p:nvSpPr>
        <p:spPr>
          <a:xfrm>
            <a:off x="437300" y="997625"/>
            <a:ext cx="83583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3000">
                <a:solidFill>
                  <a:srgbClr val="04165D"/>
                </a:solidFill>
                <a:latin typeface="Poppins Light"/>
                <a:ea typeface="Poppins Light"/>
                <a:cs typeface="Poppins Light"/>
                <a:sym typeface="Poppins Light"/>
              </a:rPr>
              <a:t>Formato e Componentes da Rede</a:t>
            </a:r>
            <a:endParaRPr sz="3000">
              <a:solidFill>
                <a:srgbClr val="04165D"/>
              </a:solidFill>
              <a:latin typeface="Poppins Light"/>
              <a:ea typeface="Poppins Light"/>
              <a:cs typeface="Poppins Light"/>
              <a:sym typeface="Poppins Light"/>
            </a:endParaRPr>
          </a:p>
        </p:txBody>
      </p:sp>
      <p:pic>
        <p:nvPicPr>
          <p:cNvPr id="529" name="Google Shape;529;p60"/>
          <p:cNvPicPr preferRelativeResize="0"/>
          <p:nvPr/>
        </p:nvPicPr>
        <p:blipFill>
          <a:blip r:embed="rId3">
            <a:alphaModFix/>
          </a:blip>
          <a:stretch>
            <a:fillRect/>
          </a:stretch>
        </p:blipFill>
        <p:spPr>
          <a:xfrm>
            <a:off x="311700" y="1829225"/>
            <a:ext cx="8382000" cy="2857500"/>
          </a:xfrm>
          <a:prstGeom prst="rect">
            <a:avLst/>
          </a:prstGeom>
          <a:noFill/>
          <a:ln>
            <a:noFill/>
          </a:ln>
        </p:spPr>
      </p:pic>
      <p:sp>
        <p:nvSpPr>
          <p:cNvPr id="530" name="Google Shape;530;p60"/>
          <p:cNvSpPr/>
          <p:nvPr/>
        </p:nvSpPr>
        <p:spPr>
          <a:xfrm>
            <a:off x="2601600" y="1888475"/>
            <a:ext cx="3127500" cy="273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1"/>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61"/>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37" name="Google Shape;537;p61"/>
          <p:cNvSpPr txBox="1"/>
          <p:nvPr>
            <p:ph type="ctrTitle"/>
          </p:nvPr>
        </p:nvSpPr>
        <p:spPr>
          <a:xfrm>
            <a:off x="437300" y="997625"/>
            <a:ext cx="83583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3000">
                <a:solidFill>
                  <a:srgbClr val="04165D"/>
                </a:solidFill>
                <a:latin typeface="Poppins Light"/>
                <a:ea typeface="Poppins Light"/>
                <a:cs typeface="Poppins Light"/>
                <a:sym typeface="Poppins Light"/>
              </a:rPr>
              <a:t>Formato e Componentes da Rede</a:t>
            </a:r>
            <a:endParaRPr sz="3000">
              <a:solidFill>
                <a:srgbClr val="04165D"/>
              </a:solidFill>
              <a:latin typeface="Poppins Light"/>
              <a:ea typeface="Poppins Light"/>
              <a:cs typeface="Poppins Light"/>
              <a:sym typeface="Poppins Light"/>
            </a:endParaRPr>
          </a:p>
        </p:txBody>
      </p:sp>
      <p:sp>
        <p:nvSpPr>
          <p:cNvPr id="538" name="Google Shape;538;p61"/>
          <p:cNvSpPr txBox="1"/>
          <p:nvPr/>
        </p:nvSpPr>
        <p:spPr>
          <a:xfrm>
            <a:off x="447600" y="1676825"/>
            <a:ext cx="82488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Uma CNN é composta por componentes e operações básicas, que podem se repetir ao longo da rede.</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Convolução</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Pooling</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Flattening</a:t>
            </a:r>
            <a:endParaRPr b="1"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AutoNum type="arabicPeriod"/>
            </a:pPr>
            <a:r>
              <a:rPr b="1" lang="pt-BR" sz="1200">
                <a:solidFill>
                  <a:schemeClr val="dk1"/>
                </a:solidFill>
                <a:latin typeface="Poppins"/>
                <a:ea typeface="Poppins"/>
                <a:cs typeface="Poppins"/>
                <a:sym typeface="Poppins"/>
              </a:rPr>
              <a:t>Rede Neural Densa</a:t>
            </a:r>
            <a:endParaRPr b="1" sz="1200">
              <a:solidFill>
                <a:schemeClr val="dk1"/>
              </a:solidFill>
              <a:latin typeface="Poppins"/>
              <a:ea typeface="Poppins"/>
              <a:cs typeface="Poppins"/>
              <a:sym typeface="Poppins"/>
            </a:endParaRPr>
          </a:p>
        </p:txBody>
      </p:sp>
      <p:pic>
        <p:nvPicPr>
          <p:cNvPr id="539" name="Google Shape;539;p61"/>
          <p:cNvPicPr preferRelativeResize="0"/>
          <p:nvPr/>
        </p:nvPicPr>
        <p:blipFill>
          <a:blip r:embed="rId3">
            <a:alphaModFix/>
          </a:blip>
          <a:stretch>
            <a:fillRect/>
          </a:stretch>
        </p:blipFill>
        <p:spPr>
          <a:xfrm>
            <a:off x="2073288" y="3239625"/>
            <a:ext cx="4684676" cy="159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7"/>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Simbólica</a:t>
            </a:r>
            <a:endParaRPr sz="3500">
              <a:solidFill>
                <a:schemeClr val="lt1"/>
              </a:solidFill>
              <a:latin typeface="Poppins Light"/>
              <a:ea typeface="Poppins Light"/>
              <a:cs typeface="Poppins Light"/>
              <a:sym typeface="Poppins Light"/>
            </a:endParaRPr>
          </a:p>
        </p:txBody>
      </p:sp>
      <p:sp>
        <p:nvSpPr>
          <p:cNvPr id="115" name="Google Shape;115;p17"/>
          <p:cNvSpPr/>
          <p:nvPr/>
        </p:nvSpPr>
        <p:spPr>
          <a:xfrm>
            <a:off x="437300" y="1073825"/>
            <a:ext cx="8358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a:ea typeface="Poppins"/>
                <a:cs typeface="Poppins"/>
                <a:sym typeface="Poppins"/>
              </a:rPr>
              <a:t>Sistemas Especialistas</a:t>
            </a:r>
            <a:endParaRPr sz="1500">
              <a:solidFill>
                <a:srgbClr val="04165D"/>
              </a:solidFill>
              <a:latin typeface="Poppins"/>
              <a:ea typeface="Poppins"/>
              <a:cs typeface="Poppins"/>
              <a:sym typeface="Poppins"/>
            </a:endParaRPr>
          </a:p>
        </p:txBody>
      </p:sp>
      <p:pic>
        <p:nvPicPr>
          <p:cNvPr id="116" name="Google Shape;116;p17"/>
          <p:cNvPicPr preferRelativeResize="0"/>
          <p:nvPr/>
        </p:nvPicPr>
        <p:blipFill>
          <a:blip r:embed="rId3">
            <a:alphaModFix/>
          </a:blip>
          <a:stretch>
            <a:fillRect/>
          </a:stretch>
        </p:blipFill>
        <p:spPr>
          <a:xfrm>
            <a:off x="752475" y="2253850"/>
            <a:ext cx="7639050" cy="2562225"/>
          </a:xfrm>
          <a:prstGeom prst="rect">
            <a:avLst/>
          </a:prstGeom>
          <a:noFill/>
          <a:ln>
            <a:noFill/>
          </a:ln>
        </p:spPr>
      </p:pic>
      <p:sp>
        <p:nvSpPr>
          <p:cNvPr id="117" name="Google Shape;117;p17"/>
          <p:cNvSpPr txBox="1"/>
          <p:nvPr/>
        </p:nvSpPr>
        <p:spPr>
          <a:xfrm>
            <a:off x="419000" y="1561825"/>
            <a:ext cx="83949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Eles usam uma base de conhecimento de símbolos e regras lógicas para inferir novos conhecimentos a partir do já existente. O mais comum são os ERP’s.</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62"/>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46" name="Google Shape;546;p62"/>
          <p:cNvSpPr txBox="1"/>
          <p:nvPr>
            <p:ph type="ctrTitle"/>
          </p:nvPr>
        </p:nvSpPr>
        <p:spPr>
          <a:xfrm>
            <a:off x="437300" y="1068725"/>
            <a:ext cx="7301100" cy="67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4165D"/>
              </a:buClr>
              <a:buSzPts val="3000"/>
              <a:buFont typeface="Poppins Light"/>
              <a:buAutoNum type="arabicPeriod"/>
            </a:pPr>
            <a:r>
              <a:rPr lang="pt-BR" sz="3000">
                <a:solidFill>
                  <a:srgbClr val="04165D"/>
                </a:solidFill>
                <a:latin typeface="Poppins Light"/>
                <a:ea typeface="Poppins Light"/>
                <a:cs typeface="Poppins Light"/>
                <a:sym typeface="Poppins Light"/>
              </a:rPr>
              <a:t>Convolução</a:t>
            </a:r>
            <a:endParaRPr sz="3000">
              <a:solidFill>
                <a:srgbClr val="04165D"/>
              </a:solidFill>
              <a:latin typeface="Poppins Light"/>
              <a:ea typeface="Poppins Light"/>
              <a:cs typeface="Poppins Light"/>
              <a:sym typeface="Poppins Light"/>
            </a:endParaRPr>
          </a:p>
        </p:txBody>
      </p:sp>
      <p:sp>
        <p:nvSpPr>
          <p:cNvPr id="547" name="Google Shape;547;p62"/>
          <p:cNvSpPr txBox="1"/>
          <p:nvPr/>
        </p:nvSpPr>
        <p:spPr>
          <a:xfrm>
            <a:off x="471950" y="1676825"/>
            <a:ext cx="82890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Esta operação consiste na aplicação de um kernel(filtro) para a extração de mapas de características das imagens. O kernel é uma matriz que quando multiplicado pela matriz que representa a imagem irá ressaltar as características que foram determinadas.</a:t>
            </a:r>
            <a:endParaRPr sz="1200">
              <a:solidFill>
                <a:schemeClr val="dk1"/>
              </a:solidFill>
              <a:latin typeface="Poppins Light"/>
              <a:ea typeface="Poppins Light"/>
              <a:cs typeface="Poppins Light"/>
              <a:sym typeface="Poppins Light"/>
            </a:endParaRPr>
          </a:p>
        </p:txBody>
      </p:sp>
      <p:pic>
        <p:nvPicPr>
          <p:cNvPr id="548" name="Google Shape;548;p62"/>
          <p:cNvPicPr preferRelativeResize="0"/>
          <p:nvPr/>
        </p:nvPicPr>
        <p:blipFill>
          <a:blip r:embed="rId3">
            <a:alphaModFix/>
          </a:blip>
          <a:stretch>
            <a:fillRect/>
          </a:stretch>
        </p:blipFill>
        <p:spPr>
          <a:xfrm>
            <a:off x="808595" y="2657100"/>
            <a:ext cx="4355483" cy="2238475"/>
          </a:xfrm>
          <a:prstGeom prst="rect">
            <a:avLst/>
          </a:prstGeom>
          <a:noFill/>
          <a:ln>
            <a:noFill/>
          </a:ln>
        </p:spPr>
      </p:pic>
      <p:pic>
        <p:nvPicPr>
          <p:cNvPr id="549" name="Google Shape;549;p62"/>
          <p:cNvPicPr preferRelativeResize="0"/>
          <p:nvPr/>
        </p:nvPicPr>
        <p:blipFill>
          <a:blip r:embed="rId4">
            <a:alphaModFix/>
          </a:blip>
          <a:stretch>
            <a:fillRect/>
          </a:stretch>
        </p:blipFill>
        <p:spPr>
          <a:xfrm>
            <a:off x="2995425" y="2657100"/>
            <a:ext cx="259600" cy="259600"/>
          </a:xfrm>
          <a:prstGeom prst="rect">
            <a:avLst/>
          </a:prstGeom>
          <a:noFill/>
          <a:ln>
            <a:noFill/>
          </a:ln>
        </p:spPr>
      </p:pic>
      <p:sp>
        <p:nvSpPr>
          <p:cNvPr id="550" name="Google Shape;550;p62"/>
          <p:cNvSpPr txBox="1"/>
          <p:nvPr/>
        </p:nvSpPr>
        <p:spPr>
          <a:xfrm>
            <a:off x="5308700" y="4301288"/>
            <a:ext cx="34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Poppins"/>
                <a:ea typeface="Poppins"/>
                <a:cs typeface="Poppins"/>
                <a:sym typeface="Poppins"/>
              </a:rPr>
              <a:t>https://setosa.io/ev/image-kernels/</a:t>
            </a:r>
            <a:endParaRPr>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p63"/>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57" name="Google Shape;557;p63"/>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4165D"/>
              </a:buClr>
              <a:buSzPts val="3000"/>
              <a:buFont typeface="Poppins Light"/>
              <a:buAutoNum type="arabicPeriod"/>
            </a:pPr>
            <a:r>
              <a:rPr lang="pt-BR" sz="3000">
                <a:solidFill>
                  <a:srgbClr val="04165D"/>
                </a:solidFill>
                <a:latin typeface="Poppins Light"/>
                <a:ea typeface="Poppins Light"/>
                <a:cs typeface="Poppins Light"/>
                <a:sym typeface="Poppins Light"/>
              </a:rPr>
              <a:t>Convolução - Mapa de Características</a:t>
            </a:r>
            <a:endParaRPr sz="3000">
              <a:solidFill>
                <a:srgbClr val="04165D"/>
              </a:solidFill>
              <a:latin typeface="Poppins Light"/>
              <a:ea typeface="Poppins Light"/>
              <a:cs typeface="Poppins Light"/>
              <a:sym typeface="Poppins Light"/>
            </a:endParaRPr>
          </a:p>
        </p:txBody>
      </p:sp>
      <p:sp>
        <p:nvSpPr>
          <p:cNvPr id="558" name="Google Shape;558;p63"/>
          <p:cNvSpPr txBox="1"/>
          <p:nvPr/>
        </p:nvSpPr>
        <p:spPr>
          <a:xfrm>
            <a:off x="437300" y="1747925"/>
            <a:ext cx="42906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Quando for aplicado kernel na matriz, será gerada uma nova matriz, chamada Mapa de características. Dessa forma, cada célula da nova matriz corresponde à soma da multiplicação da matriz original pelo filtro.</a:t>
            </a:r>
            <a:endParaRPr sz="1200">
              <a:solidFill>
                <a:schemeClr val="dk1"/>
              </a:solidFill>
              <a:latin typeface="Poppins Light"/>
              <a:ea typeface="Poppins Light"/>
              <a:cs typeface="Poppins Light"/>
              <a:sym typeface="Poppins Light"/>
            </a:endParaRPr>
          </a:p>
        </p:txBody>
      </p:sp>
      <p:pic>
        <p:nvPicPr>
          <p:cNvPr id="559" name="Google Shape;559;p63"/>
          <p:cNvPicPr preferRelativeResize="0"/>
          <p:nvPr/>
        </p:nvPicPr>
        <p:blipFill>
          <a:blip r:embed="rId3">
            <a:alphaModFix/>
          </a:blip>
          <a:stretch>
            <a:fillRect/>
          </a:stretch>
        </p:blipFill>
        <p:spPr>
          <a:xfrm>
            <a:off x="5153349" y="1676825"/>
            <a:ext cx="3169500" cy="1265975"/>
          </a:xfrm>
          <a:prstGeom prst="rect">
            <a:avLst/>
          </a:prstGeom>
          <a:noFill/>
          <a:ln>
            <a:noFill/>
          </a:ln>
        </p:spPr>
      </p:pic>
      <p:sp>
        <p:nvSpPr>
          <p:cNvPr id="560" name="Google Shape;560;p63"/>
          <p:cNvSpPr txBox="1"/>
          <p:nvPr/>
        </p:nvSpPr>
        <p:spPr>
          <a:xfrm>
            <a:off x="471950" y="3396000"/>
            <a:ext cx="40827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Após a operação de </a:t>
            </a:r>
            <a:r>
              <a:rPr b="1" lang="pt-BR" sz="1200">
                <a:solidFill>
                  <a:schemeClr val="dk1"/>
                </a:solidFill>
                <a:latin typeface="Poppins"/>
                <a:ea typeface="Poppins"/>
                <a:cs typeface="Poppins"/>
                <a:sym typeface="Poppins"/>
              </a:rPr>
              <a:t>Convolução, </a:t>
            </a:r>
            <a:r>
              <a:rPr lang="pt-BR" sz="1200">
                <a:solidFill>
                  <a:schemeClr val="dk1"/>
                </a:solidFill>
                <a:latin typeface="Poppins Light"/>
                <a:ea typeface="Poppins Light"/>
                <a:cs typeface="Poppins Light"/>
                <a:sym typeface="Poppins Light"/>
              </a:rPr>
              <a:t>a imagem fica menor para os processamentos </a:t>
            </a:r>
            <a:r>
              <a:rPr lang="pt-BR" sz="1200">
                <a:solidFill>
                  <a:schemeClr val="dk1"/>
                </a:solidFill>
                <a:latin typeface="Poppins Light"/>
                <a:ea typeface="Poppins Light"/>
                <a:cs typeface="Poppins Light"/>
                <a:sym typeface="Poppins Light"/>
              </a:rPr>
              <a:t>posteriores</a:t>
            </a:r>
            <a:r>
              <a:rPr lang="pt-BR" sz="1200">
                <a:solidFill>
                  <a:schemeClr val="dk1"/>
                </a:solidFill>
                <a:latin typeface="Poppins Light"/>
                <a:ea typeface="Poppins Light"/>
                <a:cs typeface="Poppins Light"/>
                <a:sym typeface="Poppins Light"/>
              </a:rPr>
              <a:t>, porém os mapas de características (olho, boca, nariz) são aprendidos.  Porém essa camada é composta por diferentes kernels de convolução.</a:t>
            </a:r>
            <a:endParaRPr sz="1200">
              <a:solidFill>
                <a:schemeClr val="dk1"/>
              </a:solidFill>
              <a:latin typeface="Poppins Light"/>
              <a:ea typeface="Poppins Light"/>
              <a:cs typeface="Poppins Light"/>
              <a:sym typeface="Poppins Light"/>
            </a:endParaRPr>
          </a:p>
        </p:txBody>
      </p:sp>
      <p:pic>
        <p:nvPicPr>
          <p:cNvPr id="561" name="Google Shape;561;p63"/>
          <p:cNvPicPr preferRelativeResize="0"/>
          <p:nvPr/>
        </p:nvPicPr>
        <p:blipFill>
          <a:blip r:embed="rId4">
            <a:alphaModFix/>
          </a:blip>
          <a:stretch>
            <a:fillRect/>
          </a:stretch>
        </p:blipFill>
        <p:spPr>
          <a:xfrm>
            <a:off x="4802222" y="3154322"/>
            <a:ext cx="3871749" cy="1839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4"/>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64"/>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68" name="Google Shape;568;p64"/>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4165D"/>
              </a:buClr>
              <a:buSzPts val="3000"/>
              <a:buFont typeface="Poppins Light"/>
              <a:buAutoNum type="arabicPeriod"/>
            </a:pPr>
            <a:r>
              <a:rPr lang="pt-BR" sz="3000">
                <a:solidFill>
                  <a:srgbClr val="04165D"/>
                </a:solidFill>
                <a:latin typeface="Poppins Light"/>
                <a:ea typeface="Poppins Light"/>
                <a:cs typeface="Poppins Light"/>
                <a:sym typeface="Poppins Light"/>
              </a:rPr>
              <a:t>Convolução - Função de ativação</a:t>
            </a:r>
            <a:endParaRPr sz="3000">
              <a:solidFill>
                <a:srgbClr val="04165D"/>
              </a:solidFill>
              <a:latin typeface="Poppins Light"/>
              <a:ea typeface="Poppins Light"/>
              <a:cs typeface="Poppins Light"/>
              <a:sym typeface="Poppins Light"/>
            </a:endParaRPr>
          </a:p>
        </p:txBody>
      </p:sp>
      <p:sp>
        <p:nvSpPr>
          <p:cNvPr id="569" name="Google Shape;569;p64"/>
          <p:cNvSpPr txBox="1"/>
          <p:nvPr/>
        </p:nvSpPr>
        <p:spPr>
          <a:xfrm>
            <a:off x="437300" y="174792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Logo após a obtenção dos mapas de características, normalmente aplica-se a função RELU, função essa que zera os valores negativos. Dessa forma, </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y = max(0, x)</a:t>
            </a:r>
            <a:endParaRPr sz="1200">
              <a:solidFill>
                <a:schemeClr val="dk1"/>
              </a:solidFill>
              <a:latin typeface="Poppins Light"/>
              <a:ea typeface="Poppins Light"/>
              <a:cs typeface="Poppins Light"/>
              <a:sym typeface="Poppins Light"/>
            </a:endParaRPr>
          </a:p>
          <a:p>
            <a:pPr indent="-304800" lvl="0" marL="457200" rtl="0" algn="just">
              <a:lnSpc>
                <a:spcPct val="150000"/>
              </a:lnSpc>
              <a:spcBef>
                <a:spcPts val="0"/>
              </a:spcBef>
              <a:spcAft>
                <a:spcPts val="0"/>
              </a:spcAft>
              <a:buClr>
                <a:schemeClr val="dk1"/>
              </a:buClr>
              <a:buSzPts val="1200"/>
              <a:buFont typeface="Poppins Light"/>
              <a:buAutoNum type="arabicPeriod"/>
            </a:pPr>
            <a:r>
              <a:rPr lang="pt-BR" sz="1200">
                <a:solidFill>
                  <a:schemeClr val="dk1"/>
                </a:solidFill>
                <a:latin typeface="Poppins Light"/>
                <a:ea typeface="Poppins Light"/>
                <a:cs typeface="Poppins Light"/>
                <a:sym typeface="Poppins Light"/>
              </a:rPr>
              <a:t>Objetivo é ressaltar ainda mais os padrões.</a:t>
            </a:r>
            <a:endParaRPr sz="1200">
              <a:solidFill>
                <a:schemeClr val="dk1"/>
              </a:solidFill>
              <a:latin typeface="Poppins Light"/>
              <a:ea typeface="Poppins Light"/>
              <a:cs typeface="Poppins Light"/>
              <a:sym typeface="Poppins Light"/>
            </a:endParaRPr>
          </a:p>
        </p:txBody>
      </p:sp>
      <p:pic>
        <p:nvPicPr>
          <p:cNvPr id="570" name="Google Shape;570;p64"/>
          <p:cNvPicPr preferRelativeResize="0"/>
          <p:nvPr/>
        </p:nvPicPr>
        <p:blipFill>
          <a:blip r:embed="rId3">
            <a:alphaModFix/>
          </a:blip>
          <a:stretch>
            <a:fillRect/>
          </a:stretch>
        </p:blipFill>
        <p:spPr>
          <a:xfrm>
            <a:off x="2137050" y="3115125"/>
            <a:ext cx="4958792" cy="1890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5"/>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65"/>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77" name="Google Shape;577;p65"/>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2.  Pooling</a:t>
            </a:r>
            <a:endParaRPr sz="3000">
              <a:solidFill>
                <a:srgbClr val="04165D"/>
              </a:solidFill>
              <a:latin typeface="Poppins Light"/>
              <a:ea typeface="Poppins Light"/>
              <a:cs typeface="Poppins Light"/>
              <a:sym typeface="Poppins Light"/>
            </a:endParaRPr>
          </a:p>
        </p:txBody>
      </p:sp>
      <p:sp>
        <p:nvSpPr>
          <p:cNvPr id="578" name="Google Shape;578;p65"/>
          <p:cNvSpPr txBox="1"/>
          <p:nvPr/>
        </p:nvSpPr>
        <p:spPr>
          <a:xfrm>
            <a:off x="437300" y="174792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As camadas de Pooling são comumente aplicadas logo após as camadas convolucionais. Elas têm como função simplificar as informações provenientes da saída das camadas convolucionais. Uma camada de pooling recebe as saídas do mapa de características da camada convolucional e produz um mapa de características condensado</a:t>
            </a:r>
            <a:endParaRPr sz="1200">
              <a:solidFill>
                <a:schemeClr val="dk1"/>
              </a:solidFill>
              <a:latin typeface="Poppins Light"/>
              <a:ea typeface="Poppins Light"/>
              <a:cs typeface="Poppins Light"/>
              <a:sym typeface="Poppins Light"/>
            </a:endParaRPr>
          </a:p>
        </p:txBody>
      </p:sp>
      <p:sp>
        <p:nvSpPr>
          <p:cNvPr id="579" name="Google Shape;579;p65"/>
          <p:cNvSpPr txBox="1"/>
          <p:nvPr/>
        </p:nvSpPr>
        <p:spPr>
          <a:xfrm>
            <a:off x="437300" y="2948525"/>
            <a:ext cx="39414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No pooling, é utilizado uma janela que irá se mover ao longo da matriz de características realizando uma operação sobre os valores contidos na janela.</a:t>
            </a:r>
            <a:endParaRPr sz="1200">
              <a:solidFill>
                <a:schemeClr val="dk1"/>
              </a:solidFill>
              <a:latin typeface="Poppins Light"/>
              <a:ea typeface="Poppins Light"/>
              <a:cs typeface="Poppins Light"/>
              <a:sym typeface="Poppins Light"/>
            </a:endParaRPr>
          </a:p>
        </p:txBody>
      </p:sp>
      <p:pic>
        <p:nvPicPr>
          <p:cNvPr id="580" name="Google Shape;580;p65"/>
          <p:cNvPicPr preferRelativeResize="0"/>
          <p:nvPr/>
        </p:nvPicPr>
        <p:blipFill>
          <a:blip r:embed="rId3">
            <a:alphaModFix/>
          </a:blip>
          <a:stretch>
            <a:fillRect/>
          </a:stretch>
        </p:blipFill>
        <p:spPr>
          <a:xfrm>
            <a:off x="4525763" y="2671325"/>
            <a:ext cx="4200525" cy="2247900"/>
          </a:xfrm>
          <a:prstGeom prst="rect">
            <a:avLst/>
          </a:prstGeom>
          <a:noFill/>
          <a:ln>
            <a:noFill/>
          </a:ln>
        </p:spPr>
      </p:pic>
      <p:sp>
        <p:nvSpPr>
          <p:cNvPr id="581" name="Google Shape;581;p65"/>
          <p:cNvSpPr txBox="1"/>
          <p:nvPr/>
        </p:nvSpPr>
        <p:spPr>
          <a:xfrm>
            <a:off x="584375" y="4295100"/>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Max Pooling (padding, stride)</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Maior valor da janela</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6"/>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66"/>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88" name="Google Shape;588;p66"/>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3</a:t>
            </a:r>
            <a:r>
              <a:rPr lang="pt-BR" sz="3000">
                <a:solidFill>
                  <a:srgbClr val="04165D"/>
                </a:solidFill>
                <a:latin typeface="Poppins Light"/>
                <a:ea typeface="Poppins Light"/>
                <a:cs typeface="Poppins Light"/>
                <a:sym typeface="Poppins Light"/>
              </a:rPr>
              <a:t>.  Flattening</a:t>
            </a:r>
            <a:endParaRPr sz="3000">
              <a:solidFill>
                <a:srgbClr val="04165D"/>
              </a:solidFill>
              <a:latin typeface="Poppins Light"/>
              <a:ea typeface="Poppins Light"/>
              <a:cs typeface="Poppins Light"/>
              <a:sym typeface="Poppins Light"/>
            </a:endParaRPr>
          </a:p>
        </p:txBody>
      </p:sp>
      <p:sp>
        <p:nvSpPr>
          <p:cNvPr id="589" name="Google Shape;589;p66"/>
          <p:cNvSpPr txBox="1"/>
          <p:nvPr/>
        </p:nvSpPr>
        <p:spPr>
          <a:xfrm>
            <a:off x="437300" y="1747925"/>
            <a:ext cx="82890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etapa de Flattening transforma a matriz gerada pelo pooling em em vetor, passo esse, necessário para posteriormente ser aplicado a uma rede neural densa.</a:t>
            </a:r>
            <a:endParaRPr sz="1200">
              <a:solidFill>
                <a:schemeClr val="dk1"/>
              </a:solidFill>
              <a:latin typeface="Poppins Light"/>
              <a:ea typeface="Poppins Light"/>
              <a:cs typeface="Poppins Light"/>
              <a:sym typeface="Poppins Light"/>
            </a:endParaRPr>
          </a:p>
        </p:txBody>
      </p:sp>
      <p:pic>
        <p:nvPicPr>
          <p:cNvPr id="590" name="Google Shape;590;p66"/>
          <p:cNvPicPr preferRelativeResize="0"/>
          <p:nvPr/>
        </p:nvPicPr>
        <p:blipFill>
          <a:blip r:embed="rId3">
            <a:alphaModFix/>
          </a:blip>
          <a:stretch>
            <a:fillRect/>
          </a:stretch>
        </p:blipFill>
        <p:spPr>
          <a:xfrm>
            <a:off x="2025350" y="2571750"/>
            <a:ext cx="5112903" cy="2444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67"/>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597" name="Google Shape;597;p67"/>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3.  Rede Neural densa</a:t>
            </a:r>
            <a:endParaRPr sz="3000">
              <a:solidFill>
                <a:srgbClr val="04165D"/>
              </a:solidFill>
              <a:latin typeface="Poppins Light"/>
              <a:ea typeface="Poppins Light"/>
              <a:cs typeface="Poppins Light"/>
              <a:sym typeface="Poppins Light"/>
            </a:endParaRPr>
          </a:p>
        </p:txBody>
      </p:sp>
      <p:sp>
        <p:nvSpPr>
          <p:cNvPr id="598" name="Google Shape;598;p67"/>
          <p:cNvSpPr txBox="1"/>
          <p:nvPr/>
        </p:nvSpPr>
        <p:spPr>
          <a:xfrm>
            <a:off x="437300" y="1747925"/>
            <a:ext cx="82890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Após o processo de Flattening, o vetor gerado serve de entrada para uma rede neural densa trabalhar. Aqui é </a:t>
            </a:r>
            <a:r>
              <a:rPr lang="pt-BR" sz="1200">
                <a:solidFill>
                  <a:schemeClr val="dk1"/>
                </a:solidFill>
                <a:latin typeface="Poppins Light"/>
                <a:ea typeface="Poppins Light"/>
                <a:cs typeface="Poppins Light"/>
                <a:sym typeface="Poppins Light"/>
              </a:rPr>
              <a:t>possível</a:t>
            </a:r>
            <a:r>
              <a:rPr lang="pt-BR" sz="1200">
                <a:solidFill>
                  <a:schemeClr val="dk1"/>
                </a:solidFill>
                <a:latin typeface="Poppins Light"/>
                <a:ea typeface="Poppins Light"/>
                <a:cs typeface="Poppins Light"/>
                <a:sym typeface="Poppins Light"/>
              </a:rPr>
              <a:t> enxergar a mesma estrutura de uma rede MLP e seus </a:t>
            </a:r>
            <a:r>
              <a:rPr lang="pt-BR" sz="1200">
                <a:solidFill>
                  <a:schemeClr val="dk1"/>
                </a:solidFill>
                <a:latin typeface="Poppins Light"/>
                <a:ea typeface="Poppins Light"/>
                <a:cs typeface="Poppins Light"/>
                <a:sym typeface="Poppins Light"/>
              </a:rPr>
              <a:t>fundamentos</a:t>
            </a:r>
            <a:r>
              <a:rPr lang="pt-BR" sz="1200">
                <a:solidFill>
                  <a:schemeClr val="dk1"/>
                </a:solidFill>
                <a:latin typeface="Poppins Light"/>
                <a:ea typeface="Poppins Light"/>
                <a:cs typeface="Poppins Light"/>
                <a:sym typeface="Poppins Light"/>
              </a:rPr>
              <a:t>.</a:t>
            </a:r>
            <a:endParaRPr sz="1200">
              <a:solidFill>
                <a:schemeClr val="dk1"/>
              </a:solidFill>
              <a:latin typeface="Poppins Light"/>
              <a:ea typeface="Poppins Light"/>
              <a:cs typeface="Poppins Light"/>
              <a:sym typeface="Poppins Light"/>
            </a:endParaRPr>
          </a:p>
        </p:txBody>
      </p:sp>
      <p:pic>
        <p:nvPicPr>
          <p:cNvPr id="599" name="Google Shape;599;p67"/>
          <p:cNvPicPr preferRelativeResize="0"/>
          <p:nvPr/>
        </p:nvPicPr>
        <p:blipFill>
          <a:blip r:embed="rId3">
            <a:alphaModFix/>
          </a:blip>
          <a:stretch>
            <a:fillRect/>
          </a:stretch>
        </p:blipFill>
        <p:spPr>
          <a:xfrm>
            <a:off x="2332075" y="2571750"/>
            <a:ext cx="4568739" cy="2444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68"/>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606" name="Google Shape;606;p68"/>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rgbClr val="04165D"/>
                </a:solidFill>
                <a:latin typeface="Poppins Light"/>
                <a:ea typeface="Poppins Light"/>
                <a:cs typeface="Poppins Light"/>
                <a:sym typeface="Poppins Light"/>
              </a:rPr>
              <a:t>Diferença entre MLP e Redes Convolucionais</a:t>
            </a:r>
            <a:endParaRPr sz="2900">
              <a:solidFill>
                <a:srgbClr val="04165D"/>
              </a:solidFill>
              <a:latin typeface="Poppins Light"/>
              <a:ea typeface="Poppins Light"/>
              <a:cs typeface="Poppins Light"/>
              <a:sym typeface="Poppins Light"/>
            </a:endParaRPr>
          </a:p>
        </p:txBody>
      </p:sp>
      <p:sp>
        <p:nvSpPr>
          <p:cNvPr id="607" name="Google Shape;607;p68"/>
          <p:cNvSpPr txBox="1"/>
          <p:nvPr/>
        </p:nvSpPr>
        <p:spPr>
          <a:xfrm>
            <a:off x="437300" y="1747925"/>
            <a:ext cx="8289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Enquanto as CNNs são altamente especializadas em processar dados com estrutura espacial, como imagens, as MLPs são redes neurais mais genéricas, sem levar em conta a estrutura dos dados de entrada. A escolha entre uma ou outra depende da natureza dos dados e da tarefa específica que se deseja realizar.</a:t>
            </a:r>
            <a:endParaRPr sz="1200">
              <a:solidFill>
                <a:schemeClr val="dk1"/>
              </a:solidFill>
              <a:latin typeface="Poppins Light"/>
              <a:ea typeface="Poppins Light"/>
              <a:cs typeface="Poppins Light"/>
              <a:sym typeface="Poppins Light"/>
            </a:endParaRPr>
          </a:p>
        </p:txBody>
      </p:sp>
      <p:pic>
        <p:nvPicPr>
          <p:cNvPr id="608" name="Google Shape;608;p68"/>
          <p:cNvPicPr preferRelativeResize="0"/>
          <p:nvPr/>
        </p:nvPicPr>
        <p:blipFill>
          <a:blip r:embed="rId3">
            <a:alphaModFix/>
          </a:blip>
          <a:stretch>
            <a:fillRect/>
          </a:stretch>
        </p:blipFill>
        <p:spPr>
          <a:xfrm>
            <a:off x="2691900" y="2948525"/>
            <a:ext cx="3849100" cy="21267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9"/>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69"/>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Redes Neurais Convolucionais</a:t>
            </a:r>
            <a:endParaRPr sz="3500">
              <a:solidFill>
                <a:schemeClr val="lt1"/>
              </a:solidFill>
              <a:latin typeface="Poppins Light"/>
              <a:ea typeface="Poppins Light"/>
              <a:cs typeface="Poppins Light"/>
              <a:sym typeface="Poppins Light"/>
            </a:endParaRPr>
          </a:p>
        </p:txBody>
      </p:sp>
      <p:sp>
        <p:nvSpPr>
          <p:cNvPr id="615" name="Google Shape;615;p69"/>
          <p:cNvSpPr txBox="1"/>
          <p:nvPr>
            <p:ph type="ctrTitle"/>
          </p:nvPr>
        </p:nvSpPr>
        <p:spPr>
          <a:xfrm>
            <a:off x="437300" y="1068725"/>
            <a:ext cx="8289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rgbClr val="04165D"/>
                </a:solidFill>
                <a:latin typeface="Poppins Light"/>
                <a:ea typeface="Poppins Light"/>
                <a:cs typeface="Poppins Light"/>
                <a:sym typeface="Poppins Light"/>
              </a:rPr>
              <a:t>Exemplos práticos - Datasets</a:t>
            </a:r>
            <a:endParaRPr sz="2900">
              <a:solidFill>
                <a:srgbClr val="04165D"/>
              </a:solidFill>
              <a:latin typeface="Poppins Light"/>
              <a:ea typeface="Poppins Light"/>
              <a:cs typeface="Poppins Light"/>
              <a:sym typeface="Poppins Light"/>
            </a:endParaRPr>
          </a:p>
        </p:txBody>
      </p:sp>
      <p:pic>
        <p:nvPicPr>
          <p:cNvPr id="616" name="Google Shape;616;p69"/>
          <p:cNvPicPr preferRelativeResize="0"/>
          <p:nvPr/>
        </p:nvPicPr>
        <p:blipFill>
          <a:blip r:embed="rId3">
            <a:alphaModFix/>
          </a:blip>
          <a:stretch>
            <a:fillRect/>
          </a:stretch>
        </p:blipFill>
        <p:spPr>
          <a:xfrm>
            <a:off x="981050" y="2554200"/>
            <a:ext cx="2958301" cy="2283875"/>
          </a:xfrm>
          <a:prstGeom prst="rect">
            <a:avLst/>
          </a:prstGeom>
          <a:noFill/>
          <a:ln>
            <a:noFill/>
          </a:ln>
        </p:spPr>
      </p:pic>
      <p:sp>
        <p:nvSpPr>
          <p:cNvPr id="617" name="Google Shape;617;p69"/>
          <p:cNvSpPr txBox="1"/>
          <p:nvPr/>
        </p:nvSpPr>
        <p:spPr>
          <a:xfrm>
            <a:off x="4895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CIFAR10</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dk1"/>
              </a:solidFill>
              <a:latin typeface="Poppins"/>
              <a:ea typeface="Poppins"/>
              <a:cs typeface="Poppins"/>
              <a:sym typeface="Poppins"/>
            </a:endParaRPr>
          </a:p>
        </p:txBody>
      </p:sp>
      <p:pic>
        <p:nvPicPr>
          <p:cNvPr id="618" name="Google Shape;618;p69"/>
          <p:cNvPicPr preferRelativeResize="0"/>
          <p:nvPr/>
        </p:nvPicPr>
        <p:blipFill>
          <a:blip r:embed="rId5">
            <a:alphaModFix/>
          </a:blip>
          <a:stretch>
            <a:fillRect/>
          </a:stretch>
        </p:blipFill>
        <p:spPr>
          <a:xfrm>
            <a:off x="5474125" y="2536613"/>
            <a:ext cx="2419351" cy="2419351"/>
          </a:xfrm>
          <a:prstGeom prst="rect">
            <a:avLst/>
          </a:prstGeom>
          <a:noFill/>
          <a:ln>
            <a:noFill/>
          </a:ln>
        </p:spPr>
      </p:pic>
      <p:sp>
        <p:nvSpPr>
          <p:cNvPr id="619" name="Google Shape;619;p69"/>
          <p:cNvSpPr txBox="1"/>
          <p:nvPr/>
        </p:nvSpPr>
        <p:spPr>
          <a:xfrm>
            <a:off x="4713100" y="1819025"/>
            <a:ext cx="39414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Fashion MNIST</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6"/>
              </a:rPr>
              <a:t>Clique aqui</a:t>
            </a:r>
            <a:endParaRPr b="1" sz="1200">
              <a:solidFill>
                <a:schemeClr val="dk1"/>
              </a:solidFill>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25" name="Google Shape;625;p70"/>
          <p:cNvSpPr txBox="1"/>
          <p:nvPr/>
        </p:nvSpPr>
        <p:spPr>
          <a:xfrm>
            <a:off x="1144075" y="1725150"/>
            <a:ext cx="2863200" cy="2539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pt-BR" sz="1800">
                <a:solidFill>
                  <a:schemeClr val="dk1"/>
                </a:solidFill>
                <a:latin typeface="Poppins Light"/>
                <a:ea typeface="Poppins Light"/>
                <a:cs typeface="Poppins Light"/>
                <a:sym typeface="Poppins Light"/>
              </a:rPr>
              <a:t>Matriz de Confusão</a:t>
            </a:r>
            <a:endParaRPr sz="1800">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latin typeface="Poppins Light"/>
                <a:ea typeface="Poppins Light"/>
                <a:cs typeface="Poppins Light"/>
                <a:sym typeface="Poppins Light"/>
              </a:rPr>
              <a:t>Acurácia</a:t>
            </a:r>
            <a:endParaRPr sz="1800">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latin typeface="Poppins Light"/>
                <a:ea typeface="Poppins Light"/>
                <a:cs typeface="Poppins Light"/>
                <a:sym typeface="Poppins Light"/>
              </a:rPr>
              <a:t>Especificidade</a:t>
            </a:r>
            <a:endParaRPr sz="1800">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latin typeface="Poppins Light"/>
                <a:ea typeface="Poppins Light"/>
                <a:cs typeface="Poppins Light"/>
                <a:sym typeface="Poppins Light"/>
              </a:rPr>
              <a:t>Precisão</a:t>
            </a:r>
            <a:endParaRPr sz="1800">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latin typeface="Poppins Light"/>
                <a:ea typeface="Poppins Light"/>
                <a:cs typeface="Poppins Light"/>
                <a:sym typeface="Poppins Light"/>
              </a:rPr>
              <a:t>Revocação</a:t>
            </a:r>
            <a:endParaRPr sz="1800">
              <a:latin typeface="Poppins Light"/>
              <a:ea typeface="Poppins Light"/>
              <a:cs typeface="Poppins Light"/>
              <a:sym typeface="Poppins Light"/>
            </a:endParaRPr>
          </a:p>
          <a:p>
            <a:pPr indent="0" lvl="0" marL="0" rtl="0" algn="ctr">
              <a:lnSpc>
                <a:spcPct val="150000"/>
              </a:lnSpc>
              <a:spcBef>
                <a:spcPts val="0"/>
              </a:spcBef>
              <a:spcAft>
                <a:spcPts val="0"/>
              </a:spcAft>
              <a:buNone/>
            </a:pPr>
            <a:r>
              <a:rPr lang="pt-BR" sz="1800">
                <a:latin typeface="Poppins Light"/>
                <a:ea typeface="Poppins Light"/>
                <a:cs typeface="Poppins Light"/>
                <a:sym typeface="Poppins Light"/>
              </a:rPr>
              <a:t>F1-Score</a:t>
            </a:r>
            <a:endParaRPr sz="1800">
              <a:latin typeface="Poppins Light"/>
              <a:ea typeface="Poppins Light"/>
              <a:cs typeface="Poppins Light"/>
              <a:sym typeface="Poppins Light"/>
            </a:endParaRPr>
          </a:p>
        </p:txBody>
      </p:sp>
      <p:grpSp>
        <p:nvGrpSpPr>
          <p:cNvPr id="626" name="Google Shape;626;p70"/>
          <p:cNvGrpSpPr/>
          <p:nvPr/>
        </p:nvGrpSpPr>
        <p:grpSpPr>
          <a:xfrm flipH="1">
            <a:off x="4792125" y="0"/>
            <a:ext cx="4351876" cy="5143501"/>
            <a:chOff x="0" y="0"/>
            <a:chExt cx="4351876" cy="5143501"/>
          </a:xfrm>
        </p:grpSpPr>
        <p:pic>
          <p:nvPicPr>
            <p:cNvPr id="627" name="Google Shape;627;p70"/>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28" name="Google Shape;628;p70"/>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629" name="Google Shape;629;p70"/>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630" name="Google Shape;630;p70"/>
          <p:cNvSpPr txBox="1"/>
          <p:nvPr/>
        </p:nvSpPr>
        <p:spPr>
          <a:xfrm>
            <a:off x="205550" y="918250"/>
            <a:ext cx="32076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sz="1800">
                <a:solidFill>
                  <a:schemeClr val="dk1"/>
                </a:solidFill>
                <a:latin typeface="Poppins"/>
                <a:ea typeface="Poppins"/>
                <a:cs typeface="Poppins"/>
                <a:sym typeface="Poppins"/>
              </a:rPr>
              <a:t>Caso de Classificação</a:t>
            </a:r>
            <a:endParaRPr b="1" sz="1800">
              <a:latin typeface="Poppins"/>
              <a:ea typeface="Poppins"/>
              <a:cs typeface="Poppins"/>
              <a:sym typeface="Poppi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1"/>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36" name="Google Shape;636;p71"/>
          <p:cNvSpPr txBox="1"/>
          <p:nvPr/>
        </p:nvSpPr>
        <p:spPr>
          <a:xfrm>
            <a:off x="205550" y="948050"/>
            <a:ext cx="231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a:solidFill>
                  <a:schemeClr val="dk1"/>
                </a:solidFill>
                <a:latin typeface="Poppins"/>
                <a:ea typeface="Poppins"/>
                <a:cs typeface="Poppins"/>
                <a:sym typeface="Poppins"/>
              </a:rPr>
              <a:t>Matriz de Confusão</a:t>
            </a:r>
            <a:endParaRPr b="1">
              <a:latin typeface="Poppins"/>
              <a:ea typeface="Poppins"/>
              <a:cs typeface="Poppins"/>
              <a:sym typeface="Poppins"/>
            </a:endParaRPr>
          </a:p>
        </p:txBody>
      </p:sp>
      <p:grpSp>
        <p:nvGrpSpPr>
          <p:cNvPr id="637" name="Google Shape;637;p71"/>
          <p:cNvGrpSpPr/>
          <p:nvPr/>
        </p:nvGrpSpPr>
        <p:grpSpPr>
          <a:xfrm flipH="1">
            <a:off x="4792125" y="0"/>
            <a:ext cx="4351876" cy="5143501"/>
            <a:chOff x="0" y="0"/>
            <a:chExt cx="4351876" cy="5143501"/>
          </a:xfrm>
        </p:grpSpPr>
        <p:pic>
          <p:nvPicPr>
            <p:cNvPr id="638" name="Google Shape;638;p71"/>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39" name="Google Shape;639;p71"/>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640" name="Google Shape;640;p71"/>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641" name="Google Shape;641;p71"/>
          <p:cNvSpPr txBox="1"/>
          <p:nvPr>
            <p:ph type="ctrTitle"/>
          </p:nvPr>
        </p:nvSpPr>
        <p:spPr>
          <a:xfrm>
            <a:off x="512825" y="1399500"/>
            <a:ext cx="38958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latin typeface="Poppins Light"/>
                <a:ea typeface="Poppins Light"/>
                <a:cs typeface="Poppins Light"/>
                <a:sym typeface="Poppins Light"/>
              </a:rPr>
              <a:t>A matriz de confusão permite visualizar facilmente quantos exemplos foram classificados corretamente e erroneamente em cada classe, que ajuda a entender se o modelo está favorecendo uma classe em detrimento da outra.</a:t>
            </a:r>
            <a:endParaRPr sz="1100">
              <a:latin typeface="Poppins Light"/>
              <a:ea typeface="Poppins Light"/>
              <a:cs typeface="Poppins Light"/>
              <a:sym typeface="Poppins Light"/>
            </a:endParaRPr>
          </a:p>
        </p:txBody>
      </p:sp>
      <p:pic>
        <p:nvPicPr>
          <p:cNvPr id="642" name="Google Shape;642;p71"/>
          <p:cNvPicPr preferRelativeResize="0"/>
          <p:nvPr/>
        </p:nvPicPr>
        <p:blipFill>
          <a:blip r:embed="rId4">
            <a:alphaModFix/>
          </a:blip>
          <a:stretch>
            <a:fillRect/>
          </a:stretch>
        </p:blipFill>
        <p:spPr>
          <a:xfrm>
            <a:off x="605500" y="2884701"/>
            <a:ext cx="3803124" cy="173128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8"/>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Evolucionária</a:t>
            </a:r>
            <a:endParaRPr sz="3500">
              <a:solidFill>
                <a:schemeClr val="lt1"/>
              </a:solidFill>
              <a:latin typeface="Poppins Light"/>
              <a:ea typeface="Poppins Light"/>
              <a:cs typeface="Poppins Light"/>
              <a:sym typeface="Poppins Light"/>
            </a:endParaRPr>
          </a:p>
        </p:txBody>
      </p:sp>
      <p:sp>
        <p:nvSpPr>
          <p:cNvPr id="124" name="Google Shape;124;p18"/>
          <p:cNvSpPr txBox="1"/>
          <p:nvPr/>
        </p:nvSpPr>
        <p:spPr>
          <a:xfrm>
            <a:off x="437300" y="1139900"/>
            <a:ext cx="83583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abordagem evolucionária utiliza conceitos da teoria da evolução para otimizar algoritmos e estruturas. Algoritmos genéticos e programação genética são exemplos de técnicas usadas nessa abordagem. </a:t>
            </a:r>
            <a:endParaRPr sz="1200">
              <a:solidFill>
                <a:schemeClr val="dk1"/>
              </a:solidFill>
              <a:latin typeface="Poppins Light"/>
              <a:ea typeface="Poppins Light"/>
              <a:cs typeface="Poppins Light"/>
              <a:sym typeface="Poppins Light"/>
            </a:endParaRPr>
          </a:p>
        </p:txBody>
      </p:sp>
      <p:pic>
        <p:nvPicPr>
          <p:cNvPr id="125" name="Google Shape;125;p18"/>
          <p:cNvPicPr preferRelativeResize="0"/>
          <p:nvPr/>
        </p:nvPicPr>
        <p:blipFill>
          <a:blip r:embed="rId3">
            <a:alphaModFix/>
          </a:blip>
          <a:stretch>
            <a:fillRect/>
          </a:stretch>
        </p:blipFill>
        <p:spPr>
          <a:xfrm>
            <a:off x="1992588" y="1928675"/>
            <a:ext cx="5158817" cy="3052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2"/>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48" name="Google Shape;648;p72"/>
          <p:cNvSpPr txBox="1"/>
          <p:nvPr/>
        </p:nvSpPr>
        <p:spPr>
          <a:xfrm>
            <a:off x="205550" y="948050"/>
            <a:ext cx="231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pt-BR">
                <a:solidFill>
                  <a:schemeClr val="dk1"/>
                </a:solidFill>
                <a:latin typeface="Poppins"/>
                <a:ea typeface="Poppins"/>
                <a:cs typeface="Poppins"/>
                <a:sym typeface="Poppins"/>
              </a:rPr>
              <a:t>Acurácia</a:t>
            </a:r>
            <a:endParaRPr b="1">
              <a:latin typeface="Poppins"/>
              <a:ea typeface="Poppins"/>
              <a:cs typeface="Poppins"/>
              <a:sym typeface="Poppins"/>
            </a:endParaRPr>
          </a:p>
        </p:txBody>
      </p:sp>
      <p:grpSp>
        <p:nvGrpSpPr>
          <p:cNvPr id="649" name="Google Shape;649;p72"/>
          <p:cNvGrpSpPr/>
          <p:nvPr/>
        </p:nvGrpSpPr>
        <p:grpSpPr>
          <a:xfrm flipH="1">
            <a:off x="4792125" y="0"/>
            <a:ext cx="4351876" cy="5143501"/>
            <a:chOff x="0" y="0"/>
            <a:chExt cx="4351876" cy="5143501"/>
          </a:xfrm>
        </p:grpSpPr>
        <p:pic>
          <p:nvPicPr>
            <p:cNvPr id="650" name="Google Shape;650;p72"/>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51" name="Google Shape;651;p72"/>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652" name="Google Shape;652;p72"/>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653" name="Google Shape;653;p72"/>
          <p:cNvSpPr txBox="1"/>
          <p:nvPr>
            <p:ph type="ctrTitle"/>
          </p:nvPr>
        </p:nvSpPr>
        <p:spPr>
          <a:xfrm>
            <a:off x="512825" y="1399500"/>
            <a:ext cx="39639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latin typeface="Poppins Light"/>
                <a:ea typeface="Poppins Light"/>
                <a:cs typeface="Poppins Light"/>
                <a:sym typeface="Poppins Light"/>
              </a:rPr>
              <a:t>A acurácia diz quantos dos exemplos foram de fato classificados corretamente, independente da classe. Neste, se temos 100 observações e 90 delas foram classificados corretamente, nosso modelo possui uma acurácia de 90%. A acurácia é definida pela fórmula abaixo:</a:t>
            </a:r>
            <a:endParaRPr sz="1100">
              <a:latin typeface="Poppins Light"/>
              <a:ea typeface="Poppins Light"/>
              <a:cs typeface="Poppins Light"/>
              <a:sym typeface="Poppins Light"/>
            </a:endParaRPr>
          </a:p>
        </p:txBody>
      </p:sp>
      <p:pic>
        <p:nvPicPr>
          <p:cNvPr id="654" name="Google Shape;654;p72"/>
          <p:cNvPicPr preferRelativeResize="0"/>
          <p:nvPr/>
        </p:nvPicPr>
        <p:blipFill>
          <a:blip r:embed="rId4">
            <a:alphaModFix/>
          </a:blip>
          <a:stretch>
            <a:fillRect/>
          </a:stretch>
        </p:blipFill>
        <p:spPr>
          <a:xfrm>
            <a:off x="625950" y="3074350"/>
            <a:ext cx="3748750" cy="1447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3"/>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60" name="Google Shape;660;p73"/>
          <p:cNvSpPr txBox="1"/>
          <p:nvPr/>
        </p:nvSpPr>
        <p:spPr>
          <a:xfrm>
            <a:off x="205550" y="948050"/>
            <a:ext cx="231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pt-BR">
                <a:solidFill>
                  <a:schemeClr val="dk1"/>
                </a:solidFill>
                <a:latin typeface="Poppins"/>
                <a:ea typeface="Poppins"/>
                <a:cs typeface="Poppins"/>
                <a:sym typeface="Poppins"/>
              </a:rPr>
              <a:t>Especificidade</a:t>
            </a:r>
            <a:endParaRPr b="1">
              <a:latin typeface="Poppins"/>
              <a:ea typeface="Poppins"/>
              <a:cs typeface="Poppins"/>
              <a:sym typeface="Poppins"/>
            </a:endParaRPr>
          </a:p>
        </p:txBody>
      </p:sp>
      <p:grpSp>
        <p:nvGrpSpPr>
          <p:cNvPr id="661" name="Google Shape;661;p73"/>
          <p:cNvGrpSpPr/>
          <p:nvPr/>
        </p:nvGrpSpPr>
        <p:grpSpPr>
          <a:xfrm flipH="1">
            <a:off x="4792125" y="0"/>
            <a:ext cx="4351876" cy="5143501"/>
            <a:chOff x="0" y="0"/>
            <a:chExt cx="4351876" cy="5143501"/>
          </a:xfrm>
        </p:grpSpPr>
        <p:pic>
          <p:nvPicPr>
            <p:cNvPr id="662" name="Google Shape;662;p73"/>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63" name="Google Shape;663;p73"/>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664" name="Google Shape;664;p73"/>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665" name="Google Shape;665;p73"/>
          <p:cNvSpPr txBox="1"/>
          <p:nvPr>
            <p:ph type="ctrTitle"/>
          </p:nvPr>
        </p:nvSpPr>
        <p:spPr>
          <a:xfrm>
            <a:off x="532025" y="1591425"/>
            <a:ext cx="39639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latin typeface="Poppins Light"/>
                <a:ea typeface="Poppins Light"/>
                <a:cs typeface="Poppins Light"/>
                <a:sym typeface="Poppins Light"/>
              </a:rPr>
              <a:t>A especificidade avalia a capacidade do método de detectar resultados negativos. Podemos calculá-la usando a equação</a:t>
            </a:r>
            <a:endParaRPr sz="1100">
              <a:latin typeface="Poppins Light"/>
              <a:ea typeface="Poppins Light"/>
              <a:cs typeface="Poppins Light"/>
              <a:sym typeface="Poppins Light"/>
            </a:endParaRPr>
          </a:p>
        </p:txBody>
      </p:sp>
      <p:pic>
        <p:nvPicPr>
          <p:cNvPr id="666" name="Google Shape;666;p73"/>
          <p:cNvPicPr preferRelativeResize="0"/>
          <p:nvPr/>
        </p:nvPicPr>
        <p:blipFill rotWithShape="1">
          <a:blip r:embed="rId4">
            <a:alphaModFix/>
          </a:blip>
          <a:srcRect b="0" l="3531" r="4021" t="0"/>
          <a:stretch/>
        </p:blipFill>
        <p:spPr>
          <a:xfrm>
            <a:off x="662125" y="2797500"/>
            <a:ext cx="3909875" cy="1352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4"/>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72" name="Google Shape;672;p74"/>
          <p:cNvSpPr txBox="1"/>
          <p:nvPr/>
        </p:nvSpPr>
        <p:spPr>
          <a:xfrm>
            <a:off x="205550" y="948050"/>
            <a:ext cx="231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a:solidFill>
                  <a:schemeClr val="dk1"/>
                </a:solidFill>
                <a:latin typeface="Poppins"/>
                <a:ea typeface="Poppins"/>
                <a:cs typeface="Poppins"/>
                <a:sym typeface="Poppins"/>
              </a:rPr>
              <a:t>Precisão</a:t>
            </a:r>
            <a:endParaRPr b="1">
              <a:latin typeface="Poppins"/>
              <a:ea typeface="Poppins"/>
              <a:cs typeface="Poppins"/>
              <a:sym typeface="Poppins"/>
            </a:endParaRPr>
          </a:p>
        </p:txBody>
      </p:sp>
      <p:grpSp>
        <p:nvGrpSpPr>
          <p:cNvPr id="673" name="Google Shape;673;p74"/>
          <p:cNvGrpSpPr/>
          <p:nvPr/>
        </p:nvGrpSpPr>
        <p:grpSpPr>
          <a:xfrm flipH="1">
            <a:off x="4792125" y="0"/>
            <a:ext cx="4351876" cy="5143501"/>
            <a:chOff x="0" y="0"/>
            <a:chExt cx="4351876" cy="5143501"/>
          </a:xfrm>
        </p:grpSpPr>
        <p:pic>
          <p:nvPicPr>
            <p:cNvPr id="674" name="Google Shape;674;p74"/>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75" name="Google Shape;675;p74"/>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676" name="Google Shape;676;p74"/>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677" name="Google Shape;677;p74"/>
          <p:cNvSpPr txBox="1"/>
          <p:nvPr>
            <p:ph type="ctrTitle"/>
          </p:nvPr>
        </p:nvSpPr>
        <p:spPr>
          <a:xfrm>
            <a:off x="512825" y="1399500"/>
            <a:ext cx="38958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latin typeface="Poppins Light"/>
                <a:ea typeface="Poppins Light"/>
                <a:cs typeface="Poppins Light"/>
                <a:sym typeface="Poppins Light"/>
              </a:rPr>
              <a:t>A precisão também é uma das métricas mais comuns para avaliar modelos de classificação. Esta métrica é definida pela razão entre a quantidade de exemplos classificados corretamente como positivos e o total de exemplos classificados como positivos</a:t>
            </a:r>
            <a:endParaRPr sz="1100">
              <a:latin typeface="Poppins Light"/>
              <a:ea typeface="Poppins Light"/>
              <a:cs typeface="Poppins Light"/>
              <a:sym typeface="Poppins Light"/>
            </a:endParaRPr>
          </a:p>
        </p:txBody>
      </p:sp>
      <p:pic>
        <p:nvPicPr>
          <p:cNvPr id="678" name="Google Shape;678;p74"/>
          <p:cNvPicPr preferRelativeResize="0"/>
          <p:nvPr/>
        </p:nvPicPr>
        <p:blipFill>
          <a:blip r:embed="rId4">
            <a:alphaModFix/>
          </a:blip>
          <a:stretch>
            <a:fillRect/>
          </a:stretch>
        </p:blipFill>
        <p:spPr>
          <a:xfrm>
            <a:off x="591900" y="2966350"/>
            <a:ext cx="3816725" cy="1394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5"/>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84" name="Google Shape;684;p75"/>
          <p:cNvSpPr txBox="1"/>
          <p:nvPr/>
        </p:nvSpPr>
        <p:spPr>
          <a:xfrm>
            <a:off x="205550" y="948050"/>
            <a:ext cx="231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a:solidFill>
                  <a:schemeClr val="dk1"/>
                </a:solidFill>
                <a:latin typeface="Poppins"/>
                <a:ea typeface="Poppins"/>
                <a:cs typeface="Poppins"/>
                <a:sym typeface="Poppins"/>
              </a:rPr>
              <a:t>Revocação (Recall)</a:t>
            </a:r>
            <a:endParaRPr b="1">
              <a:latin typeface="Poppins"/>
              <a:ea typeface="Poppins"/>
              <a:cs typeface="Poppins"/>
              <a:sym typeface="Poppins"/>
            </a:endParaRPr>
          </a:p>
        </p:txBody>
      </p:sp>
      <p:grpSp>
        <p:nvGrpSpPr>
          <p:cNvPr id="685" name="Google Shape;685;p75"/>
          <p:cNvGrpSpPr/>
          <p:nvPr/>
        </p:nvGrpSpPr>
        <p:grpSpPr>
          <a:xfrm flipH="1">
            <a:off x="4792125" y="0"/>
            <a:ext cx="4351876" cy="5143501"/>
            <a:chOff x="0" y="0"/>
            <a:chExt cx="4351876" cy="5143501"/>
          </a:xfrm>
        </p:grpSpPr>
        <p:pic>
          <p:nvPicPr>
            <p:cNvPr id="686" name="Google Shape;686;p75"/>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87" name="Google Shape;687;p75"/>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688" name="Google Shape;688;p75"/>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689" name="Google Shape;689;p75"/>
          <p:cNvSpPr txBox="1"/>
          <p:nvPr>
            <p:ph type="ctrTitle"/>
          </p:nvPr>
        </p:nvSpPr>
        <p:spPr>
          <a:xfrm>
            <a:off x="512825" y="1399500"/>
            <a:ext cx="38958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latin typeface="Poppins Light"/>
                <a:ea typeface="Poppins Light"/>
                <a:cs typeface="Poppins Light"/>
                <a:sym typeface="Poppins Light"/>
              </a:rPr>
              <a:t>Conhecida como sensibilidade ou taxa de verdadeiro positivo (TPR), coloca um foco maior na identificação de casos em que ocorrem erros de classificação como falsos negativos. Essa métrica é calculada pela razão entre o número de exemplos corretamente classificados como positivos e o número total de exemplos que realmente são positivos, como indicado na fórmula.</a:t>
            </a:r>
            <a:endParaRPr sz="1100">
              <a:latin typeface="Poppins Light"/>
              <a:ea typeface="Poppins Light"/>
              <a:cs typeface="Poppins Light"/>
              <a:sym typeface="Poppins Light"/>
            </a:endParaRPr>
          </a:p>
        </p:txBody>
      </p:sp>
      <p:pic>
        <p:nvPicPr>
          <p:cNvPr id="690" name="Google Shape;690;p75"/>
          <p:cNvPicPr preferRelativeResize="0"/>
          <p:nvPr/>
        </p:nvPicPr>
        <p:blipFill>
          <a:blip r:embed="rId4">
            <a:alphaModFix/>
          </a:blip>
          <a:stretch>
            <a:fillRect/>
          </a:stretch>
        </p:blipFill>
        <p:spPr>
          <a:xfrm>
            <a:off x="565475" y="3612700"/>
            <a:ext cx="3754800" cy="1346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6"/>
          <p:cNvSpPr txBox="1"/>
          <p:nvPr>
            <p:ph type="ctrTitle"/>
          </p:nvPr>
        </p:nvSpPr>
        <p:spPr>
          <a:xfrm>
            <a:off x="205550" y="268850"/>
            <a:ext cx="73011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4165D"/>
                </a:solidFill>
                <a:latin typeface="Poppins Light"/>
                <a:ea typeface="Poppins Light"/>
                <a:cs typeface="Poppins Light"/>
                <a:sym typeface="Poppins Light"/>
              </a:rPr>
              <a:t>Métricas de Avaliação</a:t>
            </a:r>
            <a:endParaRPr sz="3000">
              <a:solidFill>
                <a:srgbClr val="04165D"/>
              </a:solidFill>
              <a:latin typeface="Poppins Light"/>
              <a:ea typeface="Poppins Light"/>
              <a:cs typeface="Poppins Light"/>
              <a:sym typeface="Poppins Light"/>
            </a:endParaRPr>
          </a:p>
        </p:txBody>
      </p:sp>
      <p:sp>
        <p:nvSpPr>
          <p:cNvPr id="696" name="Google Shape;696;p76"/>
          <p:cNvSpPr txBox="1"/>
          <p:nvPr/>
        </p:nvSpPr>
        <p:spPr>
          <a:xfrm>
            <a:off x="205550" y="948050"/>
            <a:ext cx="231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t-BR">
                <a:solidFill>
                  <a:schemeClr val="dk1"/>
                </a:solidFill>
                <a:latin typeface="Poppins"/>
                <a:ea typeface="Poppins"/>
                <a:cs typeface="Poppins"/>
                <a:sym typeface="Poppins"/>
              </a:rPr>
              <a:t>F1-Score</a:t>
            </a:r>
            <a:endParaRPr b="1">
              <a:latin typeface="Poppins"/>
              <a:ea typeface="Poppins"/>
              <a:cs typeface="Poppins"/>
              <a:sym typeface="Poppins"/>
            </a:endParaRPr>
          </a:p>
        </p:txBody>
      </p:sp>
      <p:grpSp>
        <p:nvGrpSpPr>
          <p:cNvPr id="697" name="Google Shape;697;p76"/>
          <p:cNvGrpSpPr/>
          <p:nvPr/>
        </p:nvGrpSpPr>
        <p:grpSpPr>
          <a:xfrm flipH="1">
            <a:off x="4792125" y="0"/>
            <a:ext cx="4351876" cy="5143501"/>
            <a:chOff x="0" y="0"/>
            <a:chExt cx="4351876" cy="5143501"/>
          </a:xfrm>
        </p:grpSpPr>
        <p:pic>
          <p:nvPicPr>
            <p:cNvPr id="698" name="Google Shape;698;p76"/>
            <p:cNvPicPr preferRelativeResize="0"/>
            <p:nvPr/>
          </p:nvPicPr>
          <p:blipFill>
            <a:blip r:embed="rId3">
              <a:alphaModFix/>
            </a:blip>
            <a:stretch>
              <a:fillRect/>
            </a:stretch>
          </p:blipFill>
          <p:spPr>
            <a:xfrm>
              <a:off x="0" y="888100"/>
              <a:ext cx="4351876" cy="3059913"/>
            </a:xfrm>
            <a:prstGeom prst="rect">
              <a:avLst/>
            </a:prstGeom>
            <a:noFill/>
            <a:ln>
              <a:noFill/>
            </a:ln>
          </p:spPr>
        </p:pic>
        <p:pic>
          <p:nvPicPr>
            <p:cNvPr id="699" name="Google Shape;699;p76"/>
            <p:cNvPicPr preferRelativeResize="0"/>
            <p:nvPr/>
          </p:nvPicPr>
          <p:blipFill rotWithShape="1">
            <a:blip r:embed="rId3">
              <a:alphaModFix/>
            </a:blip>
            <a:srcRect b="82658" l="0" r="0" t="0"/>
            <a:stretch/>
          </p:blipFill>
          <p:spPr>
            <a:xfrm>
              <a:off x="0" y="0"/>
              <a:ext cx="4351876" cy="1478675"/>
            </a:xfrm>
            <a:prstGeom prst="rect">
              <a:avLst/>
            </a:prstGeom>
            <a:noFill/>
            <a:ln>
              <a:noFill/>
            </a:ln>
          </p:spPr>
        </p:pic>
        <p:pic>
          <p:nvPicPr>
            <p:cNvPr id="700" name="Google Shape;700;p76"/>
            <p:cNvPicPr preferRelativeResize="0"/>
            <p:nvPr/>
          </p:nvPicPr>
          <p:blipFill rotWithShape="1">
            <a:blip r:embed="rId3">
              <a:alphaModFix/>
            </a:blip>
            <a:srcRect b="0" l="0" r="0" t="81371"/>
            <a:stretch/>
          </p:blipFill>
          <p:spPr>
            <a:xfrm>
              <a:off x="0" y="3366525"/>
              <a:ext cx="4351876" cy="1776975"/>
            </a:xfrm>
            <a:prstGeom prst="rect">
              <a:avLst/>
            </a:prstGeom>
            <a:noFill/>
            <a:ln>
              <a:noFill/>
            </a:ln>
          </p:spPr>
        </p:pic>
      </p:grpSp>
      <p:sp>
        <p:nvSpPr>
          <p:cNvPr id="701" name="Google Shape;701;p76"/>
          <p:cNvSpPr txBox="1"/>
          <p:nvPr>
            <p:ph type="ctrTitle"/>
          </p:nvPr>
        </p:nvSpPr>
        <p:spPr>
          <a:xfrm>
            <a:off x="512825" y="1399500"/>
            <a:ext cx="3895800" cy="1623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t-BR" sz="1100">
                <a:latin typeface="Poppins Light"/>
                <a:ea typeface="Poppins Light"/>
                <a:cs typeface="Poppins Light"/>
                <a:sym typeface="Poppins Light"/>
              </a:rPr>
              <a:t>A métrica F1 score também conhecida como F-measure, leva em consideração tanto a precisão quanto a revocação.</a:t>
            </a:r>
            <a:endParaRPr sz="1100">
              <a:latin typeface="Poppins Light"/>
              <a:ea typeface="Poppins Light"/>
              <a:cs typeface="Poppins Light"/>
              <a:sym typeface="Poppins Light"/>
            </a:endParaRPr>
          </a:p>
        </p:txBody>
      </p:sp>
      <p:pic>
        <p:nvPicPr>
          <p:cNvPr id="702" name="Google Shape;702;p76"/>
          <p:cNvPicPr preferRelativeResize="0"/>
          <p:nvPr/>
        </p:nvPicPr>
        <p:blipFill>
          <a:blip r:embed="rId4">
            <a:alphaModFix/>
          </a:blip>
          <a:stretch>
            <a:fillRect/>
          </a:stretch>
        </p:blipFill>
        <p:spPr>
          <a:xfrm>
            <a:off x="512825" y="2643904"/>
            <a:ext cx="3895799" cy="149879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7"/>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77"/>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KDD</a:t>
            </a:r>
            <a:endParaRPr sz="3500">
              <a:solidFill>
                <a:schemeClr val="lt1"/>
              </a:solidFill>
              <a:latin typeface="Poppins Light"/>
              <a:ea typeface="Poppins Light"/>
              <a:cs typeface="Poppins Light"/>
              <a:sym typeface="Poppins Light"/>
            </a:endParaRPr>
          </a:p>
        </p:txBody>
      </p:sp>
      <p:pic>
        <p:nvPicPr>
          <p:cNvPr id="709" name="Google Shape;709;p77"/>
          <p:cNvPicPr preferRelativeResize="0"/>
          <p:nvPr/>
        </p:nvPicPr>
        <p:blipFill>
          <a:blip r:embed="rId3">
            <a:alphaModFix/>
          </a:blip>
          <a:stretch>
            <a:fillRect/>
          </a:stretch>
        </p:blipFill>
        <p:spPr>
          <a:xfrm>
            <a:off x="437300" y="247625"/>
            <a:ext cx="1066650" cy="750001"/>
          </a:xfrm>
          <a:prstGeom prst="rect">
            <a:avLst/>
          </a:prstGeom>
          <a:noFill/>
          <a:ln>
            <a:noFill/>
          </a:ln>
        </p:spPr>
      </p:pic>
      <p:sp>
        <p:nvSpPr>
          <p:cNvPr id="710" name="Google Shape;710;p77"/>
          <p:cNvSpPr txBox="1"/>
          <p:nvPr/>
        </p:nvSpPr>
        <p:spPr>
          <a:xfrm>
            <a:off x="350400" y="1091125"/>
            <a:ext cx="83583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latin typeface="Poppins"/>
                <a:ea typeface="Poppins"/>
                <a:cs typeface="Poppins"/>
                <a:sym typeface="Poppins"/>
              </a:rPr>
              <a:t>Knowledge Discovery from Databases – Descoberta de Conhecimento de Bases de Dados</a:t>
            </a:r>
            <a:r>
              <a:rPr lang="pt-BR" sz="1300">
                <a:latin typeface="Poppins Light"/>
                <a:ea typeface="Poppins Light"/>
                <a:cs typeface="Poppins Light"/>
                <a:sym typeface="Poppins Light"/>
              </a:rPr>
              <a:t>, segundo Fayyad, Piatetsky-Shapiro e Smyth, é um processo de várias etapas, não trivial, interativo e iterativo, para identificação de padrões compreensíveis, válidos, novos e potencialmente úteis a partir de um conjunto de dados.</a:t>
            </a:r>
            <a:endParaRPr sz="1300">
              <a:latin typeface="Poppins Light"/>
              <a:ea typeface="Poppins Light"/>
              <a:cs typeface="Poppins Light"/>
              <a:sym typeface="Poppins Light"/>
            </a:endParaRPr>
          </a:p>
          <a:p>
            <a:pPr indent="0" lvl="0" marL="0" rtl="0" algn="just">
              <a:spcBef>
                <a:spcPts val="0"/>
              </a:spcBef>
              <a:spcAft>
                <a:spcPts val="0"/>
              </a:spcAft>
              <a:buClr>
                <a:schemeClr val="dk1"/>
              </a:buClr>
              <a:buSzPts val="1100"/>
              <a:buFont typeface="Arial"/>
              <a:buNone/>
            </a:pPr>
            <a:r>
              <a:t/>
            </a:r>
            <a:endParaRPr sz="1300">
              <a:latin typeface="Poppins Light"/>
              <a:ea typeface="Poppins Light"/>
              <a:cs typeface="Poppins Light"/>
              <a:sym typeface="Poppins Light"/>
            </a:endParaRPr>
          </a:p>
          <a:p>
            <a:pPr indent="0" lvl="0" marL="0" rtl="0" algn="just">
              <a:spcBef>
                <a:spcPts val="0"/>
              </a:spcBef>
              <a:spcAft>
                <a:spcPts val="0"/>
              </a:spcAft>
              <a:buNone/>
            </a:pPr>
            <a:r>
              <a:t/>
            </a:r>
            <a:endParaRPr sz="1300">
              <a:latin typeface="Poppins Light"/>
              <a:ea typeface="Poppins Light"/>
              <a:cs typeface="Poppins Light"/>
              <a:sym typeface="Poppins Light"/>
            </a:endParaRPr>
          </a:p>
        </p:txBody>
      </p:sp>
      <p:sp>
        <p:nvSpPr>
          <p:cNvPr id="711" name="Google Shape;711;p77"/>
          <p:cNvSpPr txBox="1"/>
          <p:nvPr>
            <p:ph type="ctrTitle"/>
          </p:nvPr>
        </p:nvSpPr>
        <p:spPr>
          <a:xfrm>
            <a:off x="437300" y="2157150"/>
            <a:ext cx="35568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04165D"/>
                </a:solidFill>
                <a:latin typeface="Poppins Light"/>
                <a:ea typeface="Poppins Light"/>
                <a:cs typeface="Poppins Light"/>
                <a:sym typeface="Poppins Light"/>
              </a:rPr>
              <a:t>Etapas</a:t>
            </a:r>
            <a:endParaRPr sz="1500">
              <a:solidFill>
                <a:srgbClr val="04165D"/>
              </a:solidFill>
              <a:latin typeface="Poppins Light"/>
              <a:ea typeface="Poppins Light"/>
              <a:cs typeface="Poppins Light"/>
              <a:sym typeface="Poppins Light"/>
            </a:endParaRPr>
          </a:p>
        </p:txBody>
      </p:sp>
      <p:pic>
        <p:nvPicPr>
          <p:cNvPr id="712" name="Google Shape;712;p77"/>
          <p:cNvPicPr preferRelativeResize="0"/>
          <p:nvPr/>
        </p:nvPicPr>
        <p:blipFill>
          <a:blip r:embed="rId4">
            <a:alphaModFix/>
          </a:blip>
          <a:stretch>
            <a:fillRect/>
          </a:stretch>
        </p:blipFill>
        <p:spPr>
          <a:xfrm>
            <a:off x="1905000" y="2157150"/>
            <a:ext cx="5334000" cy="1905000"/>
          </a:xfrm>
          <a:prstGeom prst="rect">
            <a:avLst/>
          </a:prstGeom>
          <a:noFill/>
          <a:ln>
            <a:noFill/>
          </a:ln>
        </p:spPr>
      </p:pic>
      <p:sp>
        <p:nvSpPr>
          <p:cNvPr id="713" name="Google Shape;713;p77"/>
          <p:cNvSpPr txBox="1"/>
          <p:nvPr/>
        </p:nvSpPr>
        <p:spPr>
          <a:xfrm>
            <a:off x="1905000" y="4236600"/>
            <a:ext cx="53340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Agricultura</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5"/>
              </a:rPr>
              <a:t>Clique aqui</a:t>
            </a:r>
            <a:endParaRPr b="1" sz="1200">
              <a:solidFill>
                <a:schemeClr val="dk1"/>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8"/>
          <p:cNvSpPr txBox="1"/>
          <p:nvPr/>
        </p:nvSpPr>
        <p:spPr>
          <a:xfrm>
            <a:off x="4970900" y="4024125"/>
            <a:ext cx="2571900" cy="7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solidFill>
                  <a:schemeClr val="dk2"/>
                </a:solidFill>
                <a:latin typeface="Poppins"/>
                <a:ea typeface="Poppins"/>
                <a:cs typeface="Poppins"/>
                <a:sym typeface="Poppins"/>
              </a:rPr>
              <a:t>Consiste em avaliar o desempenho do modelo.</a:t>
            </a:r>
            <a:endParaRPr sz="1300">
              <a:solidFill>
                <a:schemeClr val="dk2"/>
              </a:solidFill>
              <a:latin typeface="Poppins"/>
              <a:ea typeface="Poppins"/>
              <a:cs typeface="Poppins"/>
              <a:sym typeface="Poppins"/>
            </a:endParaRPr>
          </a:p>
        </p:txBody>
      </p:sp>
      <p:sp>
        <p:nvSpPr>
          <p:cNvPr id="719" name="Google Shape;719;p78"/>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78"/>
          <p:cNvSpPr txBox="1"/>
          <p:nvPr>
            <p:ph type="ctrTitle"/>
          </p:nvPr>
        </p:nvSpPr>
        <p:spPr>
          <a:xfrm>
            <a:off x="26925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KDD</a:t>
            </a:r>
            <a:endParaRPr sz="3500">
              <a:solidFill>
                <a:schemeClr val="lt1"/>
              </a:solidFill>
              <a:latin typeface="Poppins Light"/>
              <a:ea typeface="Poppins Light"/>
              <a:cs typeface="Poppins Light"/>
              <a:sym typeface="Poppins Light"/>
            </a:endParaRPr>
          </a:p>
        </p:txBody>
      </p:sp>
      <p:pic>
        <p:nvPicPr>
          <p:cNvPr id="721" name="Google Shape;721;p78"/>
          <p:cNvPicPr preferRelativeResize="0"/>
          <p:nvPr/>
        </p:nvPicPr>
        <p:blipFill>
          <a:blip r:embed="rId3">
            <a:alphaModFix/>
          </a:blip>
          <a:stretch>
            <a:fillRect/>
          </a:stretch>
        </p:blipFill>
        <p:spPr>
          <a:xfrm>
            <a:off x="437300" y="247625"/>
            <a:ext cx="1066650" cy="750001"/>
          </a:xfrm>
          <a:prstGeom prst="rect">
            <a:avLst/>
          </a:prstGeom>
          <a:noFill/>
          <a:ln>
            <a:noFill/>
          </a:ln>
        </p:spPr>
      </p:pic>
      <p:pic>
        <p:nvPicPr>
          <p:cNvPr id="722" name="Google Shape;722;p78"/>
          <p:cNvPicPr preferRelativeResize="0"/>
          <p:nvPr/>
        </p:nvPicPr>
        <p:blipFill>
          <a:blip r:embed="rId4">
            <a:alphaModFix/>
          </a:blip>
          <a:stretch>
            <a:fillRect/>
          </a:stretch>
        </p:blipFill>
        <p:spPr>
          <a:xfrm>
            <a:off x="481750" y="1444425"/>
            <a:ext cx="749999" cy="749999"/>
          </a:xfrm>
          <a:prstGeom prst="rect">
            <a:avLst/>
          </a:prstGeom>
          <a:noFill/>
          <a:ln>
            <a:noFill/>
          </a:ln>
        </p:spPr>
      </p:pic>
      <p:pic>
        <p:nvPicPr>
          <p:cNvPr id="723" name="Google Shape;723;p78"/>
          <p:cNvPicPr preferRelativeResize="0"/>
          <p:nvPr/>
        </p:nvPicPr>
        <p:blipFill>
          <a:blip r:embed="rId5">
            <a:alphaModFix/>
          </a:blip>
          <a:stretch>
            <a:fillRect/>
          </a:stretch>
        </p:blipFill>
        <p:spPr>
          <a:xfrm>
            <a:off x="4241450" y="1444425"/>
            <a:ext cx="750001" cy="750001"/>
          </a:xfrm>
          <a:prstGeom prst="rect">
            <a:avLst/>
          </a:prstGeom>
          <a:noFill/>
          <a:ln>
            <a:noFill/>
          </a:ln>
        </p:spPr>
      </p:pic>
      <p:pic>
        <p:nvPicPr>
          <p:cNvPr id="724" name="Google Shape;724;p78"/>
          <p:cNvPicPr preferRelativeResize="0"/>
          <p:nvPr/>
        </p:nvPicPr>
        <p:blipFill>
          <a:blip r:embed="rId6">
            <a:alphaModFix/>
          </a:blip>
          <a:stretch>
            <a:fillRect/>
          </a:stretch>
        </p:blipFill>
        <p:spPr>
          <a:xfrm>
            <a:off x="7568999" y="1444425"/>
            <a:ext cx="749999" cy="750001"/>
          </a:xfrm>
          <a:prstGeom prst="rect">
            <a:avLst/>
          </a:prstGeom>
          <a:noFill/>
          <a:ln>
            <a:noFill/>
          </a:ln>
        </p:spPr>
      </p:pic>
      <p:sp>
        <p:nvSpPr>
          <p:cNvPr id="725" name="Google Shape;725;p78"/>
          <p:cNvSpPr txBox="1"/>
          <p:nvPr>
            <p:ph type="ctrTitle"/>
          </p:nvPr>
        </p:nvSpPr>
        <p:spPr>
          <a:xfrm>
            <a:off x="49600" y="1100725"/>
            <a:ext cx="16143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Dados brutos</a:t>
            </a:r>
            <a:endParaRPr sz="1500">
              <a:solidFill>
                <a:srgbClr val="04165D"/>
              </a:solidFill>
              <a:latin typeface="Poppins Light"/>
              <a:ea typeface="Poppins Light"/>
              <a:cs typeface="Poppins Light"/>
              <a:sym typeface="Poppins Light"/>
            </a:endParaRPr>
          </a:p>
        </p:txBody>
      </p:sp>
      <p:sp>
        <p:nvSpPr>
          <p:cNvPr id="726" name="Google Shape;726;p78"/>
          <p:cNvSpPr txBox="1"/>
          <p:nvPr>
            <p:ph type="ctrTitle"/>
          </p:nvPr>
        </p:nvSpPr>
        <p:spPr>
          <a:xfrm>
            <a:off x="3809300" y="1029825"/>
            <a:ext cx="16143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Dados Alvo</a:t>
            </a:r>
            <a:endParaRPr sz="1500">
              <a:solidFill>
                <a:srgbClr val="04165D"/>
              </a:solidFill>
              <a:latin typeface="Poppins Light"/>
              <a:ea typeface="Poppins Light"/>
              <a:cs typeface="Poppins Light"/>
              <a:sym typeface="Poppins Light"/>
            </a:endParaRPr>
          </a:p>
        </p:txBody>
      </p:sp>
      <p:sp>
        <p:nvSpPr>
          <p:cNvPr id="727" name="Google Shape;727;p78"/>
          <p:cNvSpPr txBox="1"/>
          <p:nvPr>
            <p:ph type="ctrTitle"/>
          </p:nvPr>
        </p:nvSpPr>
        <p:spPr>
          <a:xfrm>
            <a:off x="6611350" y="1100725"/>
            <a:ext cx="25719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Dados pré processados</a:t>
            </a:r>
            <a:endParaRPr sz="1500">
              <a:solidFill>
                <a:srgbClr val="04165D"/>
              </a:solidFill>
              <a:latin typeface="Poppins Light"/>
              <a:ea typeface="Poppins Light"/>
              <a:cs typeface="Poppins Light"/>
              <a:sym typeface="Poppins Light"/>
            </a:endParaRPr>
          </a:p>
        </p:txBody>
      </p:sp>
      <p:cxnSp>
        <p:nvCxnSpPr>
          <p:cNvPr id="728" name="Google Shape;728;p78"/>
          <p:cNvCxnSpPr>
            <a:stCxn id="722" idx="3"/>
            <a:endCxn id="723" idx="1"/>
          </p:cNvCxnSpPr>
          <p:nvPr/>
        </p:nvCxnSpPr>
        <p:spPr>
          <a:xfrm>
            <a:off x="1231749" y="1819425"/>
            <a:ext cx="3009600" cy="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78"/>
          <p:cNvCxnSpPr>
            <a:endCxn id="724" idx="1"/>
          </p:cNvCxnSpPr>
          <p:nvPr/>
        </p:nvCxnSpPr>
        <p:spPr>
          <a:xfrm>
            <a:off x="4991399" y="1819425"/>
            <a:ext cx="2577600" cy="0"/>
          </a:xfrm>
          <a:prstGeom prst="straightConnector1">
            <a:avLst/>
          </a:prstGeom>
          <a:noFill/>
          <a:ln cap="flat" cmpd="sng" w="9525">
            <a:solidFill>
              <a:schemeClr val="dk2"/>
            </a:solidFill>
            <a:prstDash val="solid"/>
            <a:round/>
            <a:headEnd len="med" w="med" type="none"/>
            <a:tailEnd len="med" w="med" type="triangle"/>
          </a:ln>
        </p:spPr>
      </p:cxnSp>
      <p:sp>
        <p:nvSpPr>
          <p:cNvPr id="730" name="Google Shape;730;p78"/>
          <p:cNvSpPr txBox="1"/>
          <p:nvPr/>
        </p:nvSpPr>
        <p:spPr>
          <a:xfrm>
            <a:off x="1735350" y="1444425"/>
            <a:ext cx="20025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solidFill>
                  <a:schemeClr val="dk2"/>
                </a:solidFill>
                <a:latin typeface="Poppins"/>
                <a:ea typeface="Poppins"/>
                <a:cs typeface="Poppins"/>
                <a:sym typeface="Poppins"/>
              </a:rPr>
              <a:t>Seleção</a:t>
            </a:r>
            <a:endParaRPr b="1" sz="1500">
              <a:solidFill>
                <a:schemeClr val="dk2"/>
              </a:solidFill>
              <a:latin typeface="Poppins"/>
              <a:ea typeface="Poppins"/>
              <a:cs typeface="Poppins"/>
              <a:sym typeface="Poppins"/>
            </a:endParaRPr>
          </a:p>
        </p:txBody>
      </p:sp>
      <p:sp>
        <p:nvSpPr>
          <p:cNvPr id="731" name="Google Shape;731;p78"/>
          <p:cNvSpPr txBox="1"/>
          <p:nvPr/>
        </p:nvSpPr>
        <p:spPr>
          <a:xfrm>
            <a:off x="1229050" y="1808100"/>
            <a:ext cx="3009600" cy="7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solidFill>
                  <a:schemeClr val="dk2"/>
                </a:solidFill>
                <a:latin typeface="Poppins"/>
                <a:ea typeface="Poppins"/>
                <a:cs typeface="Poppins"/>
                <a:sym typeface="Poppins"/>
              </a:rPr>
              <a:t>Consiste em selecionar um conjunto ou subconjunto de dados que farão parte da análise. </a:t>
            </a:r>
            <a:endParaRPr sz="1300">
              <a:solidFill>
                <a:schemeClr val="dk2"/>
              </a:solidFill>
              <a:latin typeface="Poppins"/>
              <a:ea typeface="Poppins"/>
              <a:cs typeface="Poppins"/>
              <a:sym typeface="Poppins"/>
            </a:endParaRPr>
          </a:p>
        </p:txBody>
      </p:sp>
      <p:sp>
        <p:nvSpPr>
          <p:cNvPr id="732" name="Google Shape;732;p78"/>
          <p:cNvSpPr txBox="1"/>
          <p:nvPr/>
        </p:nvSpPr>
        <p:spPr>
          <a:xfrm>
            <a:off x="5064725" y="1467075"/>
            <a:ext cx="22791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solidFill>
                  <a:schemeClr val="dk2"/>
                </a:solidFill>
                <a:latin typeface="Poppins"/>
                <a:ea typeface="Poppins"/>
                <a:cs typeface="Poppins"/>
                <a:sym typeface="Poppins"/>
              </a:rPr>
              <a:t>Pré-processamento</a:t>
            </a:r>
            <a:endParaRPr b="1" sz="1500">
              <a:solidFill>
                <a:schemeClr val="dk2"/>
              </a:solidFill>
              <a:latin typeface="Poppins"/>
              <a:ea typeface="Poppins"/>
              <a:cs typeface="Poppins"/>
              <a:sym typeface="Poppins"/>
            </a:endParaRPr>
          </a:p>
        </p:txBody>
      </p:sp>
      <p:sp>
        <p:nvSpPr>
          <p:cNvPr id="733" name="Google Shape;733;p78"/>
          <p:cNvSpPr txBox="1"/>
          <p:nvPr/>
        </p:nvSpPr>
        <p:spPr>
          <a:xfrm>
            <a:off x="4991550" y="1766325"/>
            <a:ext cx="2571900" cy="7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solidFill>
                  <a:schemeClr val="dk2"/>
                </a:solidFill>
                <a:latin typeface="Poppins"/>
                <a:ea typeface="Poppins"/>
                <a:cs typeface="Poppins"/>
                <a:sym typeface="Poppins"/>
              </a:rPr>
              <a:t>Consiste em fazer uma verificação da qualidade dos dados.</a:t>
            </a:r>
            <a:endParaRPr sz="1300">
              <a:solidFill>
                <a:schemeClr val="dk2"/>
              </a:solidFill>
              <a:latin typeface="Poppins"/>
              <a:ea typeface="Poppins"/>
              <a:cs typeface="Poppins"/>
              <a:sym typeface="Poppins"/>
            </a:endParaRPr>
          </a:p>
        </p:txBody>
      </p:sp>
      <p:pic>
        <p:nvPicPr>
          <p:cNvPr id="734" name="Google Shape;734;p78"/>
          <p:cNvPicPr preferRelativeResize="0"/>
          <p:nvPr/>
        </p:nvPicPr>
        <p:blipFill>
          <a:blip r:embed="rId7">
            <a:alphaModFix/>
          </a:blip>
          <a:stretch>
            <a:fillRect/>
          </a:stretch>
        </p:blipFill>
        <p:spPr>
          <a:xfrm>
            <a:off x="4241450" y="3694425"/>
            <a:ext cx="749999" cy="749999"/>
          </a:xfrm>
          <a:prstGeom prst="rect">
            <a:avLst/>
          </a:prstGeom>
          <a:noFill/>
          <a:ln>
            <a:noFill/>
          </a:ln>
        </p:spPr>
      </p:pic>
      <p:sp>
        <p:nvSpPr>
          <p:cNvPr id="735" name="Google Shape;735;p78"/>
          <p:cNvSpPr txBox="1"/>
          <p:nvPr/>
        </p:nvSpPr>
        <p:spPr>
          <a:xfrm>
            <a:off x="3000975" y="2592075"/>
            <a:ext cx="2897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Poppins"/>
              <a:ea typeface="Poppins"/>
              <a:cs typeface="Poppins"/>
              <a:sym typeface="Poppins"/>
            </a:endParaRPr>
          </a:p>
        </p:txBody>
      </p:sp>
      <p:pic>
        <p:nvPicPr>
          <p:cNvPr id="736" name="Google Shape;736;p78"/>
          <p:cNvPicPr preferRelativeResize="0"/>
          <p:nvPr/>
        </p:nvPicPr>
        <p:blipFill>
          <a:blip r:embed="rId8">
            <a:alphaModFix/>
          </a:blip>
          <a:stretch>
            <a:fillRect/>
          </a:stretch>
        </p:blipFill>
        <p:spPr>
          <a:xfrm>
            <a:off x="481750" y="3694425"/>
            <a:ext cx="749999" cy="749999"/>
          </a:xfrm>
          <a:prstGeom prst="rect">
            <a:avLst/>
          </a:prstGeom>
          <a:noFill/>
          <a:ln>
            <a:noFill/>
          </a:ln>
        </p:spPr>
      </p:pic>
      <p:cxnSp>
        <p:nvCxnSpPr>
          <p:cNvPr id="737" name="Google Shape;737;p78"/>
          <p:cNvCxnSpPr>
            <a:stCxn id="724" idx="2"/>
            <a:endCxn id="736" idx="0"/>
          </p:cNvCxnSpPr>
          <p:nvPr/>
        </p:nvCxnSpPr>
        <p:spPr>
          <a:xfrm rot="5400000">
            <a:off x="3650399" y="-599174"/>
            <a:ext cx="1500000" cy="70872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738" name="Google Shape;738;p78"/>
          <p:cNvSpPr txBox="1"/>
          <p:nvPr/>
        </p:nvSpPr>
        <p:spPr>
          <a:xfrm>
            <a:off x="3570750" y="2618275"/>
            <a:ext cx="20025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solidFill>
                  <a:schemeClr val="dk2"/>
                </a:solidFill>
                <a:latin typeface="Poppins"/>
                <a:ea typeface="Poppins"/>
                <a:cs typeface="Poppins"/>
                <a:sym typeface="Poppins"/>
              </a:rPr>
              <a:t>Transformação</a:t>
            </a:r>
            <a:endParaRPr b="1" sz="1500">
              <a:solidFill>
                <a:schemeClr val="dk2"/>
              </a:solidFill>
              <a:latin typeface="Poppins"/>
              <a:ea typeface="Poppins"/>
              <a:cs typeface="Poppins"/>
              <a:sym typeface="Poppins"/>
            </a:endParaRPr>
          </a:p>
        </p:txBody>
      </p:sp>
      <p:sp>
        <p:nvSpPr>
          <p:cNvPr id="739" name="Google Shape;739;p78"/>
          <p:cNvSpPr txBox="1"/>
          <p:nvPr/>
        </p:nvSpPr>
        <p:spPr>
          <a:xfrm>
            <a:off x="1237200" y="2933100"/>
            <a:ext cx="6326400" cy="7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solidFill>
                  <a:schemeClr val="dk2"/>
                </a:solidFill>
                <a:latin typeface="Poppins"/>
                <a:ea typeface="Poppins"/>
                <a:cs typeface="Poppins"/>
                <a:sym typeface="Poppins"/>
              </a:rPr>
              <a:t>Consiste em aplicar técnicas de transformação como : normalização, agregação, criação de atributos, redução e sintetização dos dados. </a:t>
            </a:r>
            <a:endParaRPr sz="1300">
              <a:solidFill>
                <a:schemeClr val="dk2"/>
              </a:solidFill>
              <a:latin typeface="Poppins"/>
              <a:ea typeface="Poppins"/>
              <a:cs typeface="Poppins"/>
              <a:sym typeface="Poppins"/>
            </a:endParaRPr>
          </a:p>
        </p:txBody>
      </p:sp>
      <p:sp>
        <p:nvSpPr>
          <p:cNvPr id="740" name="Google Shape;740;p78"/>
          <p:cNvSpPr txBox="1"/>
          <p:nvPr>
            <p:ph type="ctrTitle"/>
          </p:nvPr>
        </p:nvSpPr>
        <p:spPr>
          <a:xfrm>
            <a:off x="49600" y="4505500"/>
            <a:ext cx="1614300" cy="41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Dados transformados</a:t>
            </a:r>
            <a:endParaRPr sz="1500">
              <a:solidFill>
                <a:srgbClr val="04165D"/>
              </a:solidFill>
              <a:latin typeface="Poppins Light"/>
              <a:ea typeface="Poppins Light"/>
              <a:cs typeface="Poppins Light"/>
              <a:sym typeface="Poppins Light"/>
            </a:endParaRPr>
          </a:p>
        </p:txBody>
      </p:sp>
      <p:cxnSp>
        <p:nvCxnSpPr>
          <p:cNvPr id="741" name="Google Shape;741;p78"/>
          <p:cNvCxnSpPr>
            <a:stCxn id="736" idx="3"/>
            <a:endCxn id="734" idx="1"/>
          </p:cNvCxnSpPr>
          <p:nvPr/>
        </p:nvCxnSpPr>
        <p:spPr>
          <a:xfrm>
            <a:off x="1231749" y="4069425"/>
            <a:ext cx="3009600" cy="0"/>
          </a:xfrm>
          <a:prstGeom prst="straightConnector1">
            <a:avLst/>
          </a:prstGeom>
          <a:noFill/>
          <a:ln cap="flat" cmpd="sng" w="9525">
            <a:solidFill>
              <a:schemeClr val="dk2"/>
            </a:solidFill>
            <a:prstDash val="solid"/>
            <a:round/>
            <a:headEnd len="med" w="med" type="none"/>
            <a:tailEnd len="med" w="med" type="triangle"/>
          </a:ln>
        </p:spPr>
      </p:cxnSp>
      <p:sp>
        <p:nvSpPr>
          <p:cNvPr id="742" name="Google Shape;742;p78"/>
          <p:cNvSpPr txBox="1"/>
          <p:nvPr/>
        </p:nvSpPr>
        <p:spPr>
          <a:xfrm>
            <a:off x="1663900" y="3694425"/>
            <a:ext cx="22791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solidFill>
                  <a:schemeClr val="dk2"/>
                </a:solidFill>
                <a:latin typeface="Poppins"/>
                <a:ea typeface="Poppins"/>
                <a:cs typeface="Poppins"/>
                <a:sym typeface="Poppins"/>
              </a:rPr>
              <a:t>Mineração de dados</a:t>
            </a:r>
            <a:endParaRPr b="1" sz="1500">
              <a:solidFill>
                <a:schemeClr val="dk2"/>
              </a:solidFill>
              <a:latin typeface="Poppins"/>
              <a:ea typeface="Poppins"/>
              <a:cs typeface="Poppins"/>
              <a:sym typeface="Poppins"/>
            </a:endParaRPr>
          </a:p>
        </p:txBody>
      </p:sp>
      <p:sp>
        <p:nvSpPr>
          <p:cNvPr id="743" name="Google Shape;743;p78"/>
          <p:cNvSpPr txBox="1"/>
          <p:nvPr>
            <p:ph type="ctrTitle"/>
          </p:nvPr>
        </p:nvSpPr>
        <p:spPr>
          <a:xfrm>
            <a:off x="3841050" y="4550625"/>
            <a:ext cx="16143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Padrões</a:t>
            </a:r>
            <a:endParaRPr sz="1500">
              <a:solidFill>
                <a:srgbClr val="04165D"/>
              </a:solidFill>
              <a:latin typeface="Poppins Light"/>
              <a:ea typeface="Poppins Light"/>
              <a:cs typeface="Poppins Light"/>
              <a:sym typeface="Poppins Light"/>
            </a:endParaRPr>
          </a:p>
        </p:txBody>
      </p:sp>
      <p:sp>
        <p:nvSpPr>
          <p:cNvPr id="744" name="Google Shape;744;p78"/>
          <p:cNvSpPr txBox="1"/>
          <p:nvPr/>
        </p:nvSpPr>
        <p:spPr>
          <a:xfrm>
            <a:off x="1231750" y="4024113"/>
            <a:ext cx="3009600" cy="7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solidFill>
                  <a:schemeClr val="dk2"/>
                </a:solidFill>
                <a:latin typeface="Poppins"/>
                <a:ea typeface="Poppins"/>
                <a:cs typeface="Poppins"/>
                <a:sym typeface="Poppins"/>
              </a:rPr>
              <a:t>Consiste na aplicação de algoritmos e técnicas para identificar padrões nos dados.</a:t>
            </a:r>
            <a:endParaRPr sz="1300">
              <a:solidFill>
                <a:schemeClr val="dk2"/>
              </a:solidFill>
              <a:latin typeface="Poppins"/>
              <a:ea typeface="Poppins"/>
              <a:cs typeface="Poppins"/>
              <a:sym typeface="Poppins"/>
            </a:endParaRPr>
          </a:p>
        </p:txBody>
      </p:sp>
      <p:pic>
        <p:nvPicPr>
          <p:cNvPr id="745" name="Google Shape;745;p78"/>
          <p:cNvPicPr preferRelativeResize="0"/>
          <p:nvPr/>
        </p:nvPicPr>
        <p:blipFill>
          <a:blip r:embed="rId9">
            <a:alphaModFix/>
          </a:blip>
          <a:stretch>
            <a:fillRect/>
          </a:stretch>
        </p:blipFill>
        <p:spPr>
          <a:xfrm>
            <a:off x="7522300" y="3694425"/>
            <a:ext cx="750001" cy="750001"/>
          </a:xfrm>
          <a:prstGeom prst="rect">
            <a:avLst/>
          </a:prstGeom>
          <a:noFill/>
          <a:ln>
            <a:noFill/>
          </a:ln>
        </p:spPr>
      </p:pic>
      <p:sp>
        <p:nvSpPr>
          <p:cNvPr id="746" name="Google Shape;746;p78"/>
          <p:cNvSpPr txBox="1"/>
          <p:nvPr>
            <p:ph type="ctrTitle"/>
          </p:nvPr>
        </p:nvSpPr>
        <p:spPr>
          <a:xfrm>
            <a:off x="7090150" y="4505500"/>
            <a:ext cx="16143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Light"/>
                <a:ea typeface="Poppins Light"/>
                <a:cs typeface="Poppins Light"/>
                <a:sym typeface="Poppins Light"/>
              </a:rPr>
              <a:t>Conhecimento</a:t>
            </a:r>
            <a:endParaRPr sz="1500">
              <a:solidFill>
                <a:srgbClr val="04165D"/>
              </a:solidFill>
              <a:latin typeface="Poppins Light"/>
              <a:ea typeface="Poppins Light"/>
              <a:cs typeface="Poppins Light"/>
              <a:sym typeface="Poppins Light"/>
            </a:endParaRPr>
          </a:p>
        </p:txBody>
      </p:sp>
      <p:cxnSp>
        <p:nvCxnSpPr>
          <p:cNvPr id="747" name="Google Shape;747;p78"/>
          <p:cNvCxnSpPr>
            <a:stCxn id="734" idx="3"/>
            <a:endCxn id="745" idx="1"/>
          </p:cNvCxnSpPr>
          <p:nvPr/>
        </p:nvCxnSpPr>
        <p:spPr>
          <a:xfrm>
            <a:off x="4991449" y="4069425"/>
            <a:ext cx="2530800" cy="0"/>
          </a:xfrm>
          <a:prstGeom prst="straightConnector1">
            <a:avLst/>
          </a:prstGeom>
          <a:noFill/>
          <a:ln cap="flat" cmpd="sng" w="9525">
            <a:solidFill>
              <a:schemeClr val="dk2"/>
            </a:solidFill>
            <a:prstDash val="solid"/>
            <a:round/>
            <a:headEnd len="med" w="med" type="none"/>
            <a:tailEnd len="med" w="med" type="triangle"/>
          </a:ln>
        </p:spPr>
      </p:cxnSp>
      <p:sp>
        <p:nvSpPr>
          <p:cNvPr id="748" name="Google Shape;748;p78"/>
          <p:cNvSpPr txBox="1"/>
          <p:nvPr/>
        </p:nvSpPr>
        <p:spPr>
          <a:xfrm>
            <a:off x="5117325" y="3717075"/>
            <a:ext cx="22791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solidFill>
                  <a:schemeClr val="dk2"/>
                </a:solidFill>
                <a:latin typeface="Poppins"/>
                <a:ea typeface="Poppins"/>
                <a:cs typeface="Poppins"/>
                <a:sym typeface="Poppins"/>
              </a:rPr>
              <a:t>Interpretação</a:t>
            </a:r>
            <a:endParaRPr b="1" sz="1500">
              <a:solidFill>
                <a:schemeClr val="dk2"/>
              </a:solidFill>
              <a:latin typeface="Poppins"/>
              <a:ea typeface="Poppins"/>
              <a:cs typeface="Poppins"/>
              <a:sym typeface="Poppi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9"/>
          <p:cNvSpPr txBox="1"/>
          <p:nvPr>
            <p:ph type="ctrTitle"/>
          </p:nvPr>
        </p:nvSpPr>
        <p:spPr>
          <a:xfrm>
            <a:off x="272125" y="285750"/>
            <a:ext cx="1905000" cy="43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pt-BR" sz="2000">
                <a:latin typeface="Poppins Light"/>
                <a:ea typeface="Poppins Light"/>
                <a:cs typeface="Poppins Light"/>
                <a:sym typeface="Poppins Light"/>
              </a:rPr>
              <a:t>Referências</a:t>
            </a:r>
            <a:endParaRPr sz="2000">
              <a:latin typeface="Poppins Light"/>
              <a:ea typeface="Poppins Light"/>
              <a:cs typeface="Poppins Light"/>
              <a:sym typeface="Poppins Light"/>
            </a:endParaRPr>
          </a:p>
        </p:txBody>
      </p:sp>
      <p:sp>
        <p:nvSpPr>
          <p:cNvPr id="754" name="Google Shape;754;p79"/>
          <p:cNvSpPr txBox="1"/>
          <p:nvPr>
            <p:ph type="ctrTitle"/>
          </p:nvPr>
        </p:nvSpPr>
        <p:spPr>
          <a:xfrm>
            <a:off x="410925" y="894000"/>
            <a:ext cx="8222700" cy="3832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990"/>
              <a:buNone/>
            </a:pPr>
            <a:r>
              <a:rPr lang="pt-BR" sz="1200">
                <a:latin typeface="Poppins Light"/>
                <a:ea typeface="Poppins Light"/>
                <a:cs typeface="Poppins Light"/>
                <a:sym typeface="Poppins Light"/>
              </a:rPr>
              <a:t>LIMA, Isaías. Inteligência Artificial. Grupo GEN, 2014. E-book. ISBN 9788595152724. Disponível em: https://integrada.minhabiblioteca.com.br/#/books/9788595152724/. Acesso em: 24 jan. 2024.</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990"/>
              <a:buFont typeface="Arial"/>
              <a:buNone/>
            </a:pPr>
            <a:r>
              <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990"/>
              <a:buFont typeface="Arial"/>
              <a:buNone/>
            </a:pPr>
            <a:r>
              <a:rPr lang="pt-BR" sz="1200">
                <a:latin typeface="Poppins Light"/>
                <a:ea typeface="Poppins Light"/>
                <a:cs typeface="Poppins Light"/>
                <a:sym typeface="Poppins Light"/>
              </a:rPr>
              <a:t>IBM. Neural Networks. Disponível em: https://www.ibm.com/br-pt/topics/neural-networks. Acesso em: 20 out. 2023.</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990"/>
              <a:buFont typeface="Arial"/>
              <a:buNone/>
            </a:pPr>
            <a:r>
              <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SzPts val="990"/>
              <a:buNone/>
            </a:pPr>
            <a:r>
              <a:rPr lang="pt-BR" sz="1200">
                <a:latin typeface="Poppins Light"/>
                <a:ea typeface="Poppins Light"/>
                <a:cs typeface="Poppins Light"/>
                <a:sym typeface="Poppins Light"/>
              </a:rPr>
              <a:t>SILVA, Iago RR et al. Utilização de redes convolucionais para classificação e diagnóstico da doença de alzheimer. II Simpósio de Inovação em Engenharia Biomédica, p. 73-76, 2018.</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SzPts val="990"/>
              <a:buNone/>
            </a:pPr>
            <a:r>
              <a:t/>
            </a:r>
            <a:endParaRPr sz="1200">
              <a:latin typeface="Poppins Light"/>
              <a:ea typeface="Poppins Light"/>
              <a:cs typeface="Poppins Light"/>
              <a:sym typeface="Poppins Light"/>
            </a:endParaRPr>
          </a:p>
          <a:p>
            <a:pPr indent="0" lvl="0" marL="0" rtl="0" algn="just">
              <a:lnSpc>
                <a:spcPct val="150000"/>
              </a:lnSpc>
              <a:spcBef>
                <a:spcPts val="0"/>
              </a:spcBef>
              <a:spcAft>
                <a:spcPts val="0"/>
              </a:spcAft>
              <a:buSzPts val="990"/>
              <a:buNone/>
            </a:pPr>
            <a:r>
              <a:rPr lang="pt-BR" sz="1200">
                <a:latin typeface="Poppins Light"/>
                <a:ea typeface="Poppins Light"/>
                <a:cs typeface="Poppins Light"/>
                <a:sym typeface="Poppins Light"/>
              </a:rPr>
              <a:t>NORVIG, Peter. Inteligência Artificial: Grupo GEN, 2013. E-book. ISBN 9788595156104. Disponível em: https://integrada.minhabiblioteca.com.br/#/books/9788595156104/. Acesso em: 23 jan. 2024.</a:t>
            </a:r>
            <a:endParaRPr sz="1200">
              <a:latin typeface="Poppins Light"/>
              <a:ea typeface="Poppins Light"/>
              <a:cs typeface="Poppins Light"/>
              <a:sym typeface="Poppins Light"/>
            </a:endParaRPr>
          </a:p>
          <a:p>
            <a:pPr indent="0" lvl="0" marL="0" rtl="0" algn="l">
              <a:lnSpc>
                <a:spcPct val="150000"/>
              </a:lnSpc>
              <a:spcBef>
                <a:spcPts val="0"/>
              </a:spcBef>
              <a:spcAft>
                <a:spcPts val="0"/>
              </a:spcAft>
              <a:buSzPts val="990"/>
              <a:buNone/>
            </a:pPr>
            <a:r>
              <a:t/>
            </a:r>
            <a:endParaRPr sz="1200">
              <a:latin typeface="Poppins Light"/>
              <a:ea typeface="Poppins Light"/>
              <a:cs typeface="Poppins Light"/>
              <a:sym typeface="Poppins Light"/>
            </a:endParaRPr>
          </a:p>
          <a:p>
            <a:pPr indent="0" lvl="0" marL="0" rtl="0" algn="l">
              <a:lnSpc>
                <a:spcPct val="150000"/>
              </a:lnSpc>
              <a:spcBef>
                <a:spcPts val="0"/>
              </a:spcBef>
              <a:spcAft>
                <a:spcPts val="0"/>
              </a:spcAft>
              <a:buSzPts val="990"/>
              <a:buNone/>
            </a:pPr>
            <a:r>
              <a:t/>
            </a:r>
            <a:endParaRPr sz="1200">
              <a:latin typeface="Poppins Light"/>
              <a:ea typeface="Poppins Light"/>
              <a:cs typeface="Poppins Light"/>
              <a:sym typeface="Poppins Light"/>
            </a:endParaRPr>
          </a:p>
          <a:p>
            <a:pPr indent="0" lvl="0" marL="0" rtl="0" algn="l">
              <a:lnSpc>
                <a:spcPct val="150000"/>
              </a:lnSpc>
              <a:spcBef>
                <a:spcPts val="0"/>
              </a:spcBef>
              <a:spcAft>
                <a:spcPts val="0"/>
              </a:spcAft>
              <a:buSzPts val="990"/>
              <a:buNone/>
            </a:pPr>
            <a:r>
              <a:t/>
            </a:r>
            <a:endParaRPr sz="1200">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9"/>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Evolucionária</a:t>
            </a:r>
            <a:endParaRPr sz="3500">
              <a:solidFill>
                <a:schemeClr val="lt1"/>
              </a:solidFill>
              <a:latin typeface="Poppins Light"/>
              <a:ea typeface="Poppins Light"/>
              <a:cs typeface="Poppins Light"/>
              <a:sym typeface="Poppins Light"/>
            </a:endParaRPr>
          </a:p>
        </p:txBody>
      </p:sp>
      <p:sp>
        <p:nvSpPr>
          <p:cNvPr id="132" name="Google Shape;132;p19"/>
          <p:cNvSpPr txBox="1"/>
          <p:nvPr/>
        </p:nvSpPr>
        <p:spPr>
          <a:xfrm>
            <a:off x="437300" y="1139900"/>
            <a:ext cx="83583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ideia básica é manter uma população  de estruturas de conhecimento, que vai evoluindo no decorrer do tempo, através de um  processo de competição e variação controlada. Cada estrutura na população representa  uma solução-candidata para o problema.</a:t>
            </a:r>
            <a:endParaRPr sz="1200">
              <a:solidFill>
                <a:schemeClr val="dk1"/>
              </a:solidFill>
              <a:latin typeface="Poppins Light"/>
              <a:ea typeface="Poppins Light"/>
              <a:cs typeface="Poppins Light"/>
              <a:sym typeface="Poppins Light"/>
            </a:endParaRPr>
          </a:p>
        </p:txBody>
      </p:sp>
      <p:sp>
        <p:nvSpPr>
          <p:cNvPr id="133" name="Google Shape;133;p19"/>
          <p:cNvSpPr/>
          <p:nvPr/>
        </p:nvSpPr>
        <p:spPr>
          <a:xfrm>
            <a:off x="437425" y="2142900"/>
            <a:ext cx="8358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04165D"/>
                </a:solidFill>
                <a:latin typeface="Poppins"/>
                <a:ea typeface="Poppins"/>
                <a:cs typeface="Poppins"/>
                <a:sym typeface="Poppins"/>
              </a:rPr>
              <a:t>Técnicas</a:t>
            </a:r>
            <a:endParaRPr b="1">
              <a:solidFill>
                <a:srgbClr val="04165D"/>
              </a:solidFill>
              <a:latin typeface="Poppins"/>
              <a:ea typeface="Poppins"/>
              <a:cs typeface="Poppins"/>
              <a:sym typeface="Poppins"/>
            </a:endParaRPr>
          </a:p>
        </p:txBody>
      </p:sp>
      <p:sp>
        <p:nvSpPr>
          <p:cNvPr id="134" name="Google Shape;134;p19"/>
          <p:cNvSpPr/>
          <p:nvPr/>
        </p:nvSpPr>
        <p:spPr>
          <a:xfrm>
            <a:off x="437300" y="2701125"/>
            <a:ext cx="18882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04165D"/>
                </a:solidFill>
                <a:latin typeface="Poppins"/>
                <a:ea typeface="Poppins"/>
                <a:cs typeface="Poppins"/>
                <a:sym typeface="Poppins"/>
              </a:rPr>
              <a:t>Estratégia Evolutiva</a:t>
            </a:r>
            <a:endParaRPr>
              <a:solidFill>
                <a:srgbClr val="04165D"/>
              </a:solidFill>
              <a:latin typeface="Poppins"/>
              <a:ea typeface="Poppins"/>
              <a:cs typeface="Poppins"/>
              <a:sym typeface="Poppins"/>
            </a:endParaRPr>
          </a:p>
        </p:txBody>
      </p:sp>
      <p:sp>
        <p:nvSpPr>
          <p:cNvPr id="135" name="Google Shape;135;p19"/>
          <p:cNvSpPr/>
          <p:nvPr/>
        </p:nvSpPr>
        <p:spPr>
          <a:xfrm>
            <a:off x="2411150" y="2701125"/>
            <a:ext cx="20202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04165D"/>
                </a:solidFill>
                <a:latin typeface="Poppins"/>
                <a:ea typeface="Poppins"/>
                <a:cs typeface="Poppins"/>
                <a:sym typeface="Poppins"/>
              </a:rPr>
              <a:t>Programação Evolutiva</a:t>
            </a:r>
            <a:endParaRPr>
              <a:solidFill>
                <a:srgbClr val="04165D"/>
              </a:solidFill>
              <a:latin typeface="Poppins"/>
              <a:ea typeface="Poppins"/>
              <a:cs typeface="Poppins"/>
              <a:sym typeface="Poppins"/>
            </a:endParaRPr>
          </a:p>
        </p:txBody>
      </p:sp>
      <p:sp>
        <p:nvSpPr>
          <p:cNvPr id="136" name="Google Shape;136;p19"/>
          <p:cNvSpPr/>
          <p:nvPr/>
        </p:nvSpPr>
        <p:spPr>
          <a:xfrm>
            <a:off x="4517125" y="2701125"/>
            <a:ext cx="20964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04165D"/>
                </a:solidFill>
                <a:latin typeface="Poppins"/>
                <a:ea typeface="Poppins"/>
                <a:cs typeface="Poppins"/>
                <a:sym typeface="Poppins"/>
              </a:rPr>
              <a:t>Algoritmos Genéticos</a:t>
            </a:r>
            <a:endParaRPr>
              <a:solidFill>
                <a:srgbClr val="04165D"/>
              </a:solidFill>
              <a:latin typeface="Poppins"/>
              <a:ea typeface="Poppins"/>
              <a:cs typeface="Poppins"/>
              <a:sym typeface="Poppins"/>
            </a:endParaRPr>
          </a:p>
        </p:txBody>
      </p:sp>
      <p:sp>
        <p:nvSpPr>
          <p:cNvPr id="137" name="Google Shape;137;p19"/>
          <p:cNvSpPr/>
          <p:nvPr/>
        </p:nvSpPr>
        <p:spPr>
          <a:xfrm>
            <a:off x="6699300" y="2701125"/>
            <a:ext cx="20964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04165D"/>
                </a:solidFill>
                <a:latin typeface="Poppins"/>
                <a:ea typeface="Poppins"/>
                <a:cs typeface="Poppins"/>
                <a:sym typeface="Poppins"/>
              </a:rPr>
              <a:t>Programação Genética</a:t>
            </a:r>
            <a:endParaRPr>
              <a:solidFill>
                <a:srgbClr val="04165D"/>
              </a:solidFill>
              <a:latin typeface="Poppins"/>
              <a:ea typeface="Poppins"/>
              <a:cs typeface="Poppins"/>
              <a:sym typeface="Poppins"/>
            </a:endParaRPr>
          </a:p>
        </p:txBody>
      </p:sp>
      <p:sp>
        <p:nvSpPr>
          <p:cNvPr id="138" name="Google Shape;138;p19"/>
          <p:cNvSpPr txBox="1"/>
          <p:nvPr/>
        </p:nvSpPr>
        <p:spPr>
          <a:xfrm>
            <a:off x="437300" y="3929425"/>
            <a:ext cx="83583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Apesar de serem diferentes, todas essas técnicas </a:t>
            </a:r>
            <a:r>
              <a:rPr lang="pt-BR" sz="1200">
                <a:solidFill>
                  <a:schemeClr val="dk1"/>
                </a:solidFill>
                <a:latin typeface="Poppins Light"/>
                <a:ea typeface="Poppins Light"/>
                <a:cs typeface="Poppins Light"/>
                <a:sym typeface="Poppins Light"/>
              </a:rPr>
              <a:t>têm</a:t>
            </a:r>
            <a:r>
              <a:rPr lang="pt-BR" sz="1200">
                <a:solidFill>
                  <a:schemeClr val="dk1"/>
                </a:solidFill>
                <a:latin typeface="Poppins Light"/>
                <a:ea typeface="Poppins Light"/>
                <a:cs typeface="Poppins Light"/>
                <a:sym typeface="Poppins Light"/>
              </a:rPr>
              <a:t> uma estrutura básica em comum: realizam reprodução, impõe variações aleatórias, promovem competição e executam seleção de indivíduos de uma dada população.</a:t>
            </a:r>
            <a:endParaRPr sz="1200">
              <a:solidFill>
                <a:schemeClr val="dk1"/>
              </a:solidFill>
              <a:latin typeface="Poppins Light"/>
              <a:ea typeface="Poppins Light"/>
              <a:cs typeface="Poppins Light"/>
              <a:sym typeface="Poppins Light"/>
            </a:endParaRPr>
          </a:p>
        </p:txBody>
      </p:sp>
      <p:pic>
        <p:nvPicPr>
          <p:cNvPr id="139" name="Google Shape;139;p19"/>
          <p:cNvPicPr preferRelativeResize="0"/>
          <p:nvPr/>
        </p:nvPicPr>
        <p:blipFill>
          <a:blip r:embed="rId3">
            <a:alphaModFix/>
          </a:blip>
          <a:stretch>
            <a:fillRect/>
          </a:stretch>
        </p:blipFill>
        <p:spPr>
          <a:xfrm rot="2700022">
            <a:off x="3840399" y="2776213"/>
            <a:ext cx="1552126" cy="155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0"/>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Evolucionária</a:t>
            </a:r>
            <a:endParaRPr sz="3500">
              <a:solidFill>
                <a:schemeClr val="lt1"/>
              </a:solidFill>
              <a:latin typeface="Poppins Light"/>
              <a:ea typeface="Poppins Light"/>
              <a:cs typeface="Poppins Light"/>
              <a:sym typeface="Poppins Light"/>
            </a:endParaRPr>
          </a:p>
        </p:txBody>
      </p:sp>
      <p:sp>
        <p:nvSpPr>
          <p:cNvPr id="146" name="Google Shape;146;p20"/>
          <p:cNvSpPr/>
          <p:nvPr/>
        </p:nvSpPr>
        <p:spPr>
          <a:xfrm>
            <a:off x="437300" y="1040100"/>
            <a:ext cx="8358300" cy="429000"/>
          </a:xfrm>
          <a:prstGeom prst="rect">
            <a:avLst/>
          </a:prstGeom>
          <a:noFill/>
          <a:ln cap="flat" cmpd="sng" w="9525">
            <a:solidFill>
              <a:srgbClr val="0416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500">
                <a:solidFill>
                  <a:srgbClr val="04165D"/>
                </a:solidFill>
                <a:latin typeface="Poppins"/>
                <a:ea typeface="Poppins"/>
                <a:cs typeface="Poppins"/>
                <a:sym typeface="Poppins"/>
              </a:rPr>
              <a:t>Algoritmo Genético</a:t>
            </a:r>
            <a:endParaRPr sz="1500">
              <a:solidFill>
                <a:srgbClr val="04165D"/>
              </a:solidFill>
              <a:latin typeface="Poppins"/>
              <a:ea typeface="Poppins"/>
              <a:cs typeface="Poppins"/>
              <a:sym typeface="Poppins"/>
            </a:endParaRPr>
          </a:p>
        </p:txBody>
      </p:sp>
      <p:sp>
        <p:nvSpPr>
          <p:cNvPr id="147" name="Google Shape;147;p20"/>
          <p:cNvSpPr txBox="1"/>
          <p:nvPr/>
        </p:nvSpPr>
        <p:spPr>
          <a:xfrm>
            <a:off x="437300" y="1605975"/>
            <a:ext cx="4647300" cy="341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Algoritmo de Otimização baseado em evolução. Pode ser uma técnica para solucionar o caixeiro viajante.</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 Baseiam-se em uma codificação do conjunto das soluções possíveis, e não nos parâmetros de otimização em si</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 Os resultados são apresentados como uma população de soluções e não como uma solução única.</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 Não necessitam de nenhum conhecimento derivado do problema, apenas de forma de avaliação do resultado</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Clr>
                <a:schemeClr val="dk1"/>
              </a:buClr>
              <a:buSzPts val="1100"/>
              <a:buFont typeface="Arial"/>
              <a:buNone/>
            </a:pPr>
            <a:r>
              <a:rPr lang="pt-BR" sz="1200">
                <a:solidFill>
                  <a:schemeClr val="dk1"/>
                </a:solidFill>
                <a:latin typeface="Poppins Light"/>
                <a:ea typeface="Poppins Light"/>
                <a:cs typeface="Poppins Light"/>
                <a:sym typeface="Poppins Light"/>
              </a:rPr>
              <a:t>- usam transições probabilísticas e não regras determinísticas</a:t>
            </a:r>
            <a:endParaRPr sz="1200">
              <a:solidFill>
                <a:schemeClr val="dk1"/>
              </a:solidFill>
              <a:latin typeface="Poppins Light"/>
              <a:ea typeface="Poppins Light"/>
              <a:cs typeface="Poppins Light"/>
              <a:sym typeface="Poppins Light"/>
            </a:endParaRPr>
          </a:p>
          <a:p>
            <a:pPr indent="0" lvl="0" marL="0" rtl="0" algn="just">
              <a:lnSpc>
                <a:spcPct val="150000"/>
              </a:lnSpc>
              <a:spcBef>
                <a:spcPts val="0"/>
              </a:spcBef>
              <a:spcAft>
                <a:spcPts val="0"/>
              </a:spcAft>
              <a:buNone/>
            </a:pPr>
            <a:r>
              <a:t/>
            </a:r>
            <a:endParaRPr sz="1200">
              <a:solidFill>
                <a:schemeClr val="dk1"/>
              </a:solidFill>
              <a:latin typeface="Poppins Light"/>
              <a:ea typeface="Poppins Light"/>
              <a:cs typeface="Poppins Light"/>
              <a:sym typeface="Poppins Light"/>
            </a:endParaRPr>
          </a:p>
        </p:txBody>
      </p:sp>
      <p:pic>
        <p:nvPicPr>
          <p:cNvPr id="148" name="Google Shape;148;p20"/>
          <p:cNvPicPr preferRelativeResize="0"/>
          <p:nvPr/>
        </p:nvPicPr>
        <p:blipFill>
          <a:blip r:embed="rId3">
            <a:alphaModFix/>
          </a:blip>
          <a:stretch>
            <a:fillRect/>
          </a:stretch>
        </p:blipFill>
        <p:spPr>
          <a:xfrm>
            <a:off x="5229700" y="1605975"/>
            <a:ext cx="3565899" cy="2269209"/>
          </a:xfrm>
          <a:prstGeom prst="rect">
            <a:avLst/>
          </a:prstGeom>
          <a:noFill/>
          <a:ln>
            <a:noFill/>
          </a:ln>
        </p:spPr>
      </p:pic>
      <p:sp>
        <p:nvSpPr>
          <p:cNvPr id="149" name="Google Shape;149;p20"/>
          <p:cNvSpPr txBox="1"/>
          <p:nvPr/>
        </p:nvSpPr>
        <p:spPr>
          <a:xfrm>
            <a:off x="5311200" y="3969550"/>
            <a:ext cx="35211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sz="1200">
                <a:solidFill>
                  <a:schemeClr val="dk1"/>
                </a:solidFill>
                <a:latin typeface="Poppins"/>
                <a:ea typeface="Poppins"/>
                <a:cs typeface="Poppins"/>
                <a:sym typeface="Poppins"/>
              </a:rPr>
              <a:t>CAIXEIRO VIAJANTE</a:t>
            </a:r>
            <a:endParaRPr b="1" sz="12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Código : </a:t>
            </a:r>
            <a:r>
              <a:rPr b="1" lang="pt-BR" sz="1200" u="sng">
                <a:solidFill>
                  <a:schemeClr val="hlink"/>
                </a:solidFill>
                <a:latin typeface="Poppins"/>
                <a:ea typeface="Poppins"/>
                <a:cs typeface="Poppins"/>
                <a:sym typeface="Poppins"/>
                <a:hlinkClick r:id="rId4"/>
              </a:rPr>
              <a:t>Clique aqui</a:t>
            </a:r>
            <a:endParaRPr b="1" sz="1200">
              <a:solidFill>
                <a:schemeClr val="dk1"/>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p:nvPr/>
        </p:nvSpPr>
        <p:spPr>
          <a:xfrm>
            <a:off x="437300" y="247625"/>
            <a:ext cx="8358300" cy="750000"/>
          </a:xfrm>
          <a:prstGeom prst="rect">
            <a:avLst/>
          </a:prstGeom>
          <a:solidFill>
            <a:srgbClr val="0416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1"/>
          <p:cNvSpPr txBox="1"/>
          <p:nvPr>
            <p:ph type="ctrTitle"/>
          </p:nvPr>
        </p:nvSpPr>
        <p:spPr>
          <a:xfrm>
            <a:off x="311700" y="247625"/>
            <a:ext cx="8520600" cy="7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sz="3500">
                <a:solidFill>
                  <a:schemeClr val="lt1"/>
                </a:solidFill>
                <a:latin typeface="Poppins Light"/>
                <a:ea typeface="Poppins Light"/>
                <a:cs typeface="Poppins Light"/>
                <a:sym typeface="Poppins Light"/>
              </a:rPr>
              <a:t>Abordagem </a:t>
            </a:r>
            <a:r>
              <a:rPr lang="pt-BR" sz="3500">
                <a:solidFill>
                  <a:schemeClr val="lt1"/>
                </a:solidFill>
                <a:latin typeface="Poppins Light"/>
                <a:ea typeface="Poppins Light"/>
                <a:cs typeface="Poppins Light"/>
                <a:sym typeface="Poppins Light"/>
              </a:rPr>
              <a:t>Probabilística</a:t>
            </a:r>
            <a:endParaRPr sz="3500">
              <a:solidFill>
                <a:schemeClr val="lt1"/>
              </a:solidFill>
              <a:latin typeface="Poppins Light"/>
              <a:ea typeface="Poppins Light"/>
              <a:cs typeface="Poppins Light"/>
              <a:sym typeface="Poppins Light"/>
            </a:endParaRPr>
          </a:p>
        </p:txBody>
      </p:sp>
      <p:sp>
        <p:nvSpPr>
          <p:cNvPr id="156" name="Google Shape;156;p21"/>
          <p:cNvSpPr txBox="1"/>
          <p:nvPr/>
        </p:nvSpPr>
        <p:spPr>
          <a:xfrm>
            <a:off x="437300" y="1139900"/>
            <a:ext cx="83583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t-BR" sz="1200">
                <a:solidFill>
                  <a:schemeClr val="dk1"/>
                </a:solidFill>
                <a:latin typeface="Poppins Light"/>
                <a:ea typeface="Poppins Light"/>
                <a:cs typeface="Poppins Light"/>
                <a:sym typeface="Poppins Light"/>
              </a:rPr>
              <a:t>A abordagem probabilística utiliza a teoria das probabilidades para quantificar e lidar com a incerteza de forma mais flexível. Os métodos estatísticos e probabilísticos são usados para modelar a incerteza e a variabilidade nos dados. Técnicas como redes bayesianas e processos de Markov são comuns na modelagem probabilística.</a:t>
            </a:r>
            <a:endParaRPr sz="1200">
              <a:solidFill>
                <a:schemeClr val="dk1"/>
              </a:solidFill>
              <a:latin typeface="Poppins Light"/>
              <a:ea typeface="Poppins Light"/>
              <a:cs typeface="Poppins Light"/>
              <a:sym typeface="Poppins Light"/>
            </a:endParaRPr>
          </a:p>
        </p:txBody>
      </p:sp>
      <p:pic>
        <p:nvPicPr>
          <p:cNvPr id="157" name="Google Shape;157;p21"/>
          <p:cNvPicPr preferRelativeResize="0"/>
          <p:nvPr/>
        </p:nvPicPr>
        <p:blipFill>
          <a:blip r:embed="rId3">
            <a:alphaModFix/>
          </a:blip>
          <a:stretch>
            <a:fillRect/>
          </a:stretch>
        </p:blipFill>
        <p:spPr>
          <a:xfrm>
            <a:off x="4966063" y="2340500"/>
            <a:ext cx="2269674" cy="2498200"/>
          </a:xfrm>
          <a:prstGeom prst="rect">
            <a:avLst/>
          </a:prstGeom>
          <a:noFill/>
          <a:ln>
            <a:noFill/>
          </a:ln>
        </p:spPr>
      </p:pic>
      <p:pic>
        <p:nvPicPr>
          <p:cNvPr id="158" name="Google Shape;158;p21"/>
          <p:cNvPicPr preferRelativeResize="0"/>
          <p:nvPr/>
        </p:nvPicPr>
        <p:blipFill>
          <a:blip r:embed="rId4">
            <a:alphaModFix/>
          </a:blip>
          <a:stretch>
            <a:fillRect/>
          </a:stretch>
        </p:blipFill>
        <p:spPr>
          <a:xfrm>
            <a:off x="1635150" y="2426850"/>
            <a:ext cx="3330934" cy="249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